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16"/>
  </p:notesMasterIdLst>
  <p:handoutMasterIdLst>
    <p:handoutMasterId r:id="rId17"/>
  </p:handoutMasterIdLst>
  <p:sldIdLst>
    <p:sldId id="452" r:id="rId7"/>
    <p:sldId id="461" r:id="rId8"/>
    <p:sldId id="489" r:id="rId9"/>
    <p:sldId id="495" r:id="rId10"/>
    <p:sldId id="490" r:id="rId11"/>
    <p:sldId id="491" r:id="rId12"/>
    <p:sldId id="496" r:id="rId13"/>
    <p:sldId id="492" r:id="rId14"/>
    <p:sldId id="467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9" autoAdjust="0"/>
    <p:restoredTop sz="88988" autoAdjust="0"/>
  </p:normalViewPr>
  <p:slideViewPr>
    <p:cSldViewPr snapToGrid="0" showGuides="1">
      <p:cViewPr>
        <p:scale>
          <a:sx n="80" d="100"/>
          <a:sy n="80" d="100"/>
        </p:scale>
        <p:origin x="-702" y="-7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6/8/2016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6/8/2016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6/8/2016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Not trained</a:t>
            </a:r>
            <a:r>
              <a:rPr lang="en-US" baseline="0" dirty="0" smtClean="0"/>
              <a:t> to run a business </a:t>
            </a:r>
            <a:r>
              <a:rPr lang="en-US" dirty="0" smtClean="0"/>
              <a:t>nor are they familiar with UCSF administrative policies and procedures. </a:t>
            </a:r>
          </a:p>
          <a:p>
            <a:pPr marL="0" indent="0">
              <a:buNone/>
            </a:pPr>
            <a:r>
              <a:rPr lang="en-US" dirty="0" smtClean="0"/>
              <a:t>Core complexity- instrument</a:t>
            </a:r>
            <a:r>
              <a:rPr lang="en-US" baseline="0" dirty="0" smtClean="0"/>
              <a:t> core with $150,000 = $4,500 (3% total budget) or $500,000 = $7,000 (1% total budget)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6/8/2016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Proposal timeline, back and forth with Budget Office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6/8/2016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Proposal timeline, back and forth with Budget Office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6/8/2016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Special purchases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high value purchases, sole source justification, 1x non-</a:t>
            </a:r>
            <a:r>
              <a:rPr lang="en-US" baseline="0" dirty="0" err="1" smtClean="0"/>
              <a:t>BearBuy</a:t>
            </a:r>
            <a:r>
              <a:rPr lang="en-US" baseline="0" dirty="0" smtClean="0"/>
              <a:t> p-card purchase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6/8/2016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6/8/2016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6/8/2016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6/8/2016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5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5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6/8/2016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416835"/>
            <a:ext cx="6576108" cy="64787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RRP Financial Services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197167-D1D7-48FB-A8DA-86E52FECF4DD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Yvette Villicana</a:t>
            </a:r>
            <a:br>
              <a:rPr lang="en-US" dirty="0" smtClean="0"/>
            </a:br>
            <a:r>
              <a:rPr lang="en-US" dirty="0" smtClean="0"/>
              <a:t>RRP Finance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6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28" y="3355432"/>
            <a:ext cx="8272732" cy="4011502"/>
          </a:xfrm>
        </p:spPr>
        <p:txBody>
          <a:bodyPr/>
          <a:lstStyle/>
          <a:p>
            <a:r>
              <a:rPr lang="en-US" sz="1900" dirty="0" smtClean="0"/>
              <a:t>Current Sample of Problems</a:t>
            </a:r>
            <a:r>
              <a:rPr lang="en-US" sz="1900" dirty="0"/>
              <a:t>: </a:t>
            </a:r>
          </a:p>
          <a:p>
            <a:pPr marL="288925" lvl="1" indent="0">
              <a:buNone/>
            </a:pPr>
            <a:r>
              <a:rPr lang="en-US" sz="1900" dirty="0" smtClean="0"/>
              <a:t>1. Departments do not </a:t>
            </a:r>
            <a:r>
              <a:rPr lang="en-US" sz="1900" dirty="0"/>
              <a:t>have </a:t>
            </a:r>
            <a:r>
              <a:rPr lang="en-US" sz="1900" dirty="0" smtClean="0"/>
              <a:t>the expertise to efficiently manage a core, so managing </a:t>
            </a:r>
            <a:r>
              <a:rPr lang="en-US" sz="1900" dirty="0"/>
              <a:t>a core creates an administrative burden on </a:t>
            </a:r>
            <a:r>
              <a:rPr lang="en-US" sz="1900" dirty="0" smtClean="0"/>
              <a:t>them.</a:t>
            </a:r>
            <a:endParaRPr lang="en-US" sz="1900" dirty="0"/>
          </a:p>
          <a:p>
            <a:pPr marL="288925" lvl="1" indent="0">
              <a:buNone/>
            </a:pPr>
            <a:r>
              <a:rPr lang="en-US" sz="1900" dirty="0" smtClean="0"/>
              <a:t>2. In </a:t>
            </a:r>
            <a:r>
              <a:rPr lang="en-US" sz="1900" dirty="0"/>
              <a:t>turn, </a:t>
            </a:r>
            <a:r>
              <a:rPr lang="en-US" sz="1900" dirty="0" smtClean="0"/>
              <a:t>this </a:t>
            </a:r>
            <a:r>
              <a:rPr lang="en-US" sz="1900" dirty="0"/>
              <a:t>creates an administrative burden on the core, who </a:t>
            </a:r>
            <a:r>
              <a:rPr lang="en-US" sz="1900" dirty="0" smtClean="0"/>
              <a:t>ends up having </a:t>
            </a:r>
            <a:r>
              <a:rPr lang="en-US" sz="1900" dirty="0"/>
              <a:t>to do most of the leg work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Benefit: Core can concentrate on research</a:t>
            </a:r>
            <a:endParaRPr lang="en-US" sz="1900" dirty="0"/>
          </a:p>
          <a:p>
            <a:r>
              <a:rPr lang="en-US" sz="1900" dirty="0" smtClean="0"/>
              <a:t>Annual Cost: $4,500 - $7,000 depending on core complexity</a:t>
            </a:r>
            <a:endParaRPr lang="en-US" sz="1900" dirty="0"/>
          </a:p>
          <a:p>
            <a:pPr marL="515937" lvl="2" indent="0">
              <a:buNone/>
            </a:pPr>
            <a:endParaRPr lang="en-US" sz="19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94891" y="442068"/>
            <a:ext cx="8954219" cy="1219890"/>
          </a:xfrm>
        </p:spPr>
        <p:txBody>
          <a:bodyPr/>
          <a:lstStyle/>
          <a:p>
            <a:pPr algn="ctr"/>
            <a:r>
              <a:rPr lang="en-US" sz="2400" b="1" dirty="0">
                <a:ea typeface="+mj-ea"/>
                <a:cs typeface="Arial" pitchFamily="34" charset="0"/>
              </a:rPr>
              <a:t>RRP Offers Specialized Financial Management for Cores</a:t>
            </a:r>
          </a:p>
          <a:p>
            <a:pPr algn="ctr"/>
            <a:r>
              <a:rPr lang="en-US" sz="1900" dirty="0" smtClean="0"/>
              <a:t>A </a:t>
            </a:r>
            <a:r>
              <a:rPr lang="en-US" sz="1900" dirty="0"/>
              <a:t>core is a business and scientists </a:t>
            </a:r>
            <a:r>
              <a:rPr lang="en-US" sz="1900" dirty="0" smtClean="0"/>
              <a:t>are not trained to run a business.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RRP Financial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33" y="1483768"/>
            <a:ext cx="3232934" cy="1802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351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21425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Services Provided</a:t>
            </a:r>
            <a:endParaRPr lang="en-US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76" y="1521276"/>
            <a:ext cx="8325548" cy="4605591"/>
          </a:xfrm>
        </p:spPr>
        <p:txBody>
          <a:bodyPr/>
          <a:lstStyle/>
          <a:p>
            <a:r>
              <a:rPr lang="en-US" sz="1900" dirty="0" smtClean="0"/>
              <a:t>Prepare and submit annual recharge proposals, and recharge proposal revisions</a:t>
            </a:r>
          </a:p>
          <a:p>
            <a:r>
              <a:rPr lang="en-US" sz="1900" dirty="0" smtClean="0"/>
              <a:t>Provide recommendations for creating new recharge rate methodology and help streamline existing rate methodology</a:t>
            </a:r>
          </a:p>
          <a:p>
            <a:r>
              <a:rPr lang="en-US" sz="1900" dirty="0" smtClean="0"/>
              <a:t>Help core manager develop a Business Plan</a:t>
            </a:r>
          </a:p>
          <a:p>
            <a:r>
              <a:rPr lang="en-US" sz="1900" dirty="0" smtClean="0"/>
              <a:t>Help core manager draft a Deficit </a:t>
            </a:r>
            <a:r>
              <a:rPr lang="en-US" sz="1900" dirty="0"/>
              <a:t>R</a:t>
            </a:r>
            <a:r>
              <a:rPr lang="en-US" sz="1900" dirty="0" smtClean="0"/>
              <a:t>eduction </a:t>
            </a:r>
            <a:r>
              <a:rPr lang="en-US" sz="1900" dirty="0"/>
              <a:t>P</a:t>
            </a:r>
            <a:r>
              <a:rPr lang="en-US" sz="1900" dirty="0" smtClean="0"/>
              <a:t>lan, as needed</a:t>
            </a:r>
          </a:p>
          <a:p>
            <a:r>
              <a:rPr lang="en-US" sz="1900" dirty="0" smtClean="0"/>
              <a:t>Serve as a liaison with the Budget Office, initiate meetings as needed</a:t>
            </a:r>
          </a:p>
          <a:p>
            <a:r>
              <a:rPr lang="en-US" sz="1900" dirty="0" smtClean="0"/>
              <a:t>Incorporate annual budget into the Campus consolidated budget</a:t>
            </a:r>
          </a:p>
          <a:p>
            <a:pPr marL="0" indent="0">
              <a:buNone/>
            </a:pPr>
            <a:endParaRPr lang="en-US" sz="1900" dirty="0"/>
          </a:p>
          <a:p>
            <a:pPr marL="515937" lvl="2" indent="0">
              <a:buNone/>
            </a:pPr>
            <a:endParaRPr lang="en-US" sz="19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38831" y="1031113"/>
            <a:ext cx="8087171" cy="313932"/>
          </a:xfrm>
        </p:spPr>
        <p:txBody>
          <a:bodyPr/>
          <a:lstStyle/>
          <a:p>
            <a:r>
              <a:rPr lang="en-US" u="sng" dirty="0" smtClean="0"/>
              <a:t>Recharge-specific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RRP Financial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96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21425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Services Provided</a:t>
            </a:r>
            <a:endParaRPr lang="en-US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55" y="1521267"/>
            <a:ext cx="8325548" cy="4605591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/>
              <a:t>Deficit Reduction options: </a:t>
            </a:r>
          </a:p>
          <a:p>
            <a:r>
              <a:rPr lang="en-US" sz="1900" dirty="0"/>
              <a:t>Reduce cost</a:t>
            </a:r>
          </a:p>
          <a:p>
            <a:r>
              <a:rPr lang="en-US" sz="1900" dirty="0"/>
              <a:t>Increase rates</a:t>
            </a:r>
          </a:p>
          <a:p>
            <a:r>
              <a:rPr lang="en-US" sz="1900" dirty="0"/>
              <a:t>Find a subsidy</a:t>
            </a:r>
          </a:p>
          <a:p>
            <a:r>
              <a:rPr lang="en-US" sz="1900" dirty="0"/>
              <a:t>Introduce new services</a:t>
            </a:r>
          </a:p>
          <a:p>
            <a:r>
              <a:rPr lang="en-US" sz="1900" dirty="0"/>
              <a:t>Increasing usage – marketing</a:t>
            </a:r>
          </a:p>
          <a:p>
            <a:pPr marL="0" indent="0">
              <a:buNone/>
            </a:pPr>
            <a:endParaRPr lang="en-US" sz="1900" dirty="0"/>
          </a:p>
          <a:p>
            <a:pPr marL="515937" lvl="2" indent="0">
              <a:buNone/>
            </a:pPr>
            <a:endParaRPr lang="en-US" sz="19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38831" y="1031113"/>
            <a:ext cx="8087171" cy="313932"/>
          </a:xfrm>
        </p:spPr>
        <p:txBody>
          <a:bodyPr/>
          <a:lstStyle/>
          <a:p>
            <a:r>
              <a:rPr lang="en-US" u="sng" dirty="0" smtClean="0"/>
              <a:t>Recharge-specific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RRP Financial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48" y="802249"/>
            <a:ext cx="2825593" cy="26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22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21425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Services Provided</a:t>
            </a:r>
            <a:endParaRPr lang="en-US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497" y="1524000"/>
            <a:ext cx="8325548" cy="4509294"/>
          </a:xfrm>
        </p:spPr>
        <p:txBody>
          <a:bodyPr/>
          <a:lstStyle/>
          <a:p>
            <a:r>
              <a:rPr lang="en-US" sz="1900" dirty="0" smtClean="0"/>
              <a:t>Meet with core manager to discuss financial status together</a:t>
            </a:r>
          </a:p>
          <a:p>
            <a:r>
              <a:rPr lang="en-US" sz="1900" dirty="0"/>
              <a:t>Provide revenue and expense </a:t>
            </a:r>
            <a:r>
              <a:rPr lang="en-US" sz="1900" dirty="0" smtClean="0"/>
              <a:t>reports</a:t>
            </a:r>
          </a:p>
          <a:p>
            <a:r>
              <a:rPr lang="en-US" sz="1900" dirty="0" smtClean="0"/>
              <a:t>Perform reconciliation of revenue and expenses, electronically file packing slips</a:t>
            </a:r>
          </a:p>
          <a:p>
            <a:r>
              <a:rPr lang="en-US" sz="1900" dirty="0" smtClean="0"/>
              <a:t>Approve core purchases in </a:t>
            </a:r>
            <a:r>
              <a:rPr lang="en-US" sz="1900" dirty="0" err="1" smtClean="0"/>
              <a:t>BearBuy</a:t>
            </a:r>
            <a:r>
              <a:rPr lang="en-US" sz="1900" dirty="0" smtClean="0"/>
              <a:t>, assist with special purchases as needed</a:t>
            </a:r>
          </a:p>
          <a:p>
            <a:r>
              <a:rPr lang="en-US" sz="1900" dirty="0" smtClean="0"/>
              <a:t>Provide audit and equipment inventory support as needed</a:t>
            </a:r>
          </a:p>
          <a:p>
            <a:r>
              <a:rPr lang="en-US" sz="1900" dirty="0" smtClean="0"/>
              <a:t>Complete monthly billing: </a:t>
            </a:r>
            <a:r>
              <a:rPr lang="en-US" sz="1900" dirty="0" err="1" smtClean="0"/>
              <a:t>MyCores</a:t>
            </a:r>
            <a:r>
              <a:rPr lang="en-US" sz="1900" dirty="0" smtClean="0"/>
              <a:t> (internal) and Sundry Debtor (external)</a:t>
            </a:r>
            <a:endParaRPr lang="en-US" sz="1900" dirty="0"/>
          </a:p>
          <a:p>
            <a:r>
              <a:rPr lang="en-US" sz="1900" dirty="0" smtClean="0"/>
              <a:t>External customer support – set up business agreements, renew agreements</a:t>
            </a:r>
          </a:p>
          <a:p>
            <a:pPr marL="515937" lvl="2" indent="0">
              <a:buNone/>
            </a:pPr>
            <a:endParaRPr lang="en-US" sz="19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46247" y="1034295"/>
            <a:ext cx="8087171" cy="313932"/>
          </a:xfrm>
        </p:spPr>
        <p:txBody>
          <a:bodyPr/>
          <a:lstStyle/>
          <a:p>
            <a:r>
              <a:rPr lang="en-US" dirty="0" smtClean="0"/>
              <a:t>General Financial </a:t>
            </a:r>
            <a:r>
              <a:rPr lang="en-US" dirty="0"/>
              <a:t>S</a:t>
            </a:r>
            <a:r>
              <a:rPr lang="en-US" dirty="0" smtClean="0"/>
              <a:t>upport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RRP Financial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12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21425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Services Provided</a:t>
            </a:r>
            <a:endParaRPr lang="en-US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00" y="1512832"/>
            <a:ext cx="8325548" cy="4011502"/>
          </a:xfrm>
        </p:spPr>
        <p:txBody>
          <a:bodyPr/>
          <a:lstStyle/>
          <a:p>
            <a:r>
              <a:rPr lang="en-US" sz="1900" dirty="0" smtClean="0"/>
              <a:t>Manage core personnel recharge effort, submit HR funding distribution tickets to adjust effort as needed, or work with home department to facilitate</a:t>
            </a:r>
          </a:p>
          <a:p>
            <a:r>
              <a:rPr lang="en-US" sz="1900" dirty="0" smtClean="0"/>
              <a:t>Assist with some aspects of new hire process, reclassification, and reappointment</a:t>
            </a:r>
            <a:endParaRPr lang="en-US" sz="1900" dirty="0"/>
          </a:p>
          <a:p>
            <a:endParaRPr lang="en-US" sz="1900" dirty="0" smtClean="0"/>
          </a:p>
          <a:p>
            <a:pPr marL="0" indent="0">
              <a:buNone/>
            </a:pPr>
            <a:r>
              <a:rPr lang="en-US" sz="1900" i="1" dirty="0" smtClean="0"/>
              <a:t>However, core employee appointments stay with the home department.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0971" y="1037474"/>
            <a:ext cx="8087171" cy="313932"/>
          </a:xfrm>
        </p:spPr>
        <p:txBody>
          <a:bodyPr/>
          <a:lstStyle/>
          <a:p>
            <a:r>
              <a:rPr lang="en-US" dirty="0" smtClean="0"/>
              <a:t>HR-related Financial Support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RRP Financial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47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21425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+mj-lt"/>
              </a:rPr>
              <a:t>RRP Financial Services Structure</a:t>
            </a:r>
            <a:endParaRPr lang="en-US" sz="3200" b="1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RRP Financial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30046" y="2213811"/>
            <a:ext cx="1925056" cy="9144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RRP 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Elizabeth Sinclair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Executive Director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034588" y="1541251"/>
            <a:ext cx="1532021" cy="4572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EVC&amp;P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30046" y="3275614"/>
            <a:ext cx="1925056" cy="9144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Yvette Villicana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Finance Manager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830046" y="4331368"/>
            <a:ext cx="1925056" cy="9144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Sarah Bruce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Financial Analyst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806804" y="1981199"/>
            <a:ext cx="0" cy="38501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  <a:endCxn id="13" idx="0"/>
          </p:cNvCxnSpPr>
          <p:nvPr/>
        </p:nvCxnSpPr>
        <p:spPr>
          <a:xfrm>
            <a:off x="4792574" y="3128211"/>
            <a:ext cx="0" cy="14740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92574" y="4146884"/>
            <a:ext cx="0" cy="18448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90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458587"/>
          </a:xfrm>
        </p:spPr>
        <p:txBody>
          <a:bodyPr/>
          <a:lstStyle/>
          <a:p>
            <a:r>
              <a:rPr lang="en-US" sz="2800" b="1" dirty="0" smtClean="0">
                <a:latin typeface="+mj-lt"/>
              </a:rPr>
              <a:t>Ideas for future </a:t>
            </a:r>
            <a:r>
              <a:rPr lang="en-US" sz="2800" b="1" dirty="0">
                <a:latin typeface="+mj-lt"/>
              </a:rPr>
              <a:t>s</a:t>
            </a:r>
            <a:r>
              <a:rPr lang="en-US" sz="2800" b="1" dirty="0" smtClean="0">
                <a:latin typeface="+mj-lt"/>
              </a:rPr>
              <a:t>ervices that we can provide?</a:t>
            </a:r>
            <a:endParaRPr lang="en-US" sz="2800" b="1" dirty="0">
              <a:latin typeface="+mj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71" y="1100848"/>
            <a:ext cx="2520866" cy="248305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RRP Financial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871268" y="5374257"/>
            <a:ext cx="6055743" cy="2923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900" b="1" dirty="0">
                <a:latin typeface="+mj-lt"/>
              </a:rPr>
              <a:t>Contact</a:t>
            </a:r>
            <a:r>
              <a:rPr lang="en-US" sz="1900" dirty="0">
                <a:latin typeface="+mj-lt"/>
              </a:rPr>
              <a:t>: </a:t>
            </a:r>
            <a:r>
              <a:rPr lang="en-US" sz="1900" b="1" dirty="0" smtClean="0">
                <a:latin typeface="+mj-lt"/>
              </a:rPr>
              <a:t>Yvette.Villicana@ucsf.edu</a:t>
            </a:r>
            <a:endParaRPr lang="en-US" sz="1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5555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4563</TotalTime>
  <Words>607</Words>
  <Application>Microsoft Office PowerPoint</Application>
  <PresentationFormat>On-screen Show (4:3)</PresentationFormat>
  <Paragraphs>103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UCSF PPT Template</vt:lpstr>
      <vt:lpstr>UCSF PPT Template-Blue</vt:lpstr>
      <vt:lpstr>UCSF PPT Template-Blue Bar</vt:lpstr>
      <vt:lpstr>RRP Financial Services</vt:lpstr>
      <vt:lpstr>PowerPoint Presentation</vt:lpstr>
      <vt:lpstr>Services Provided</vt:lpstr>
      <vt:lpstr>Services Provided</vt:lpstr>
      <vt:lpstr>Services Provided</vt:lpstr>
      <vt:lpstr>Services Provided</vt:lpstr>
      <vt:lpstr>RRP Financial Services Structure</vt:lpstr>
      <vt:lpstr>Ideas for future services that we can provide?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Villicana, Yvette</cp:lastModifiedBy>
  <cp:revision>306</cp:revision>
  <dcterms:created xsi:type="dcterms:W3CDTF">2012-05-07T17:59:34Z</dcterms:created>
  <dcterms:modified xsi:type="dcterms:W3CDTF">2016-06-09T04:42:14Z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