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5" r:id="rId3"/>
    <p:sldId id="257" r:id="rId4"/>
    <p:sldId id="262" r:id="rId5"/>
    <p:sldId id="263" r:id="rId6"/>
    <p:sldId id="258" r:id="rId7"/>
    <p:sldId id="260" r:id="rId8"/>
    <p:sldId id="259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9E056-EBDA-9842-8471-336FA8D02A3E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E2C15EE4-F834-1A44-8FE8-9E0F1A855F98}">
      <dgm:prSet phldrT="[Text]"/>
      <dgm:spPr/>
      <dgm:t>
        <a:bodyPr/>
        <a:lstStyle/>
        <a:p>
          <a:r>
            <a:rPr lang="en-US" dirty="0" smtClean="0"/>
            <a:t>Model Generation</a:t>
          </a:r>
          <a:endParaRPr lang="en-US" dirty="0"/>
        </a:p>
      </dgm:t>
    </dgm:pt>
    <dgm:pt modelId="{606A175E-38C9-A949-B3F9-262E7A5C6755}" type="parTrans" cxnId="{030B521A-B58C-7445-9ABF-131D051C75DA}">
      <dgm:prSet/>
      <dgm:spPr/>
      <dgm:t>
        <a:bodyPr/>
        <a:lstStyle/>
        <a:p>
          <a:endParaRPr lang="en-US"/>
        </a:p>
      </dgm:t>
    </dgm:pt>
    <dgm:pt modelId="{E3EBBBB8-6133-C74B-BEA4-DA31B9BAB6BA}" type="sibTrans" cxnId="{030B521A-B58C-7445-9ABF-131D051C75DA}">
      <dgm:prSet/>
      <dgm:spPr/>
      <dgm:t>
        <a:bodyPr/>
        <a:lstStyle/>
        <a:p>
          <a:endParaRPr lang="en-US"/>
        </a:p>
      </dgm:t>
    </dgm:pt>
    <dgm:pt modelId="{DB254E4B-7DF9-FC43-B206-28D1FADA49B8}">
      <dgm:prSet phldrT="[Text]"/>
      <dgm:spPr/>
      <dgm:t>
        <a:bodyPr/>
        <a:lstStyle/>
        <a:p>
          <a:r>
            <a:rPr lang="en-US" dirty="0" smtClean="0"/>
            <a:t>Raw data (sequencing/SNP analysis/microarrays)</a:t>
          </a:r>
          <a:endParaRPr lang="en-US" dirty="0"/>
        </a:p>
      </dgm:t>
    </dgm:pt>
    <dgm:pt modelId="{4D24991D-02CD-7942-9597-0D3FAB3F2AD5}" type="parTrans" cxnId="{536EDF2D-6E17-ED41-8806-7F245A12506F}">
      <dgm:prSet/>
      <dgm:spPr/>
      <dgm:t>
        <a:bodyPr/>
        <a:lstStyle/>
        <a:p>
          <a:endParaRPr lang="en-US"/>
        </a:p>
      </dgm:t>
    </dgm:pt>
    <dgm:pt modelId="{ABB823F0-0034-B347-A08F-B5C4E6C56B9D}" type="sibTrans" cxnId="{536EDF2D-6E17-ED41-8806-7F245A12506F}">
      <dgm:prSet/>
      <dgm:spPr/>
      <dgm:t>
        <a:bodyPr/>
        <a:lstStyle/>
        <a:p>
          <a:endParaRPr lang="en-US"/>
        </a:p>
      </dgm:t>
    </dgm:pt>
    <dgm:pt modelId="{63D36832-E155-D341-8B17-EC62414CD155}">
      <dgm:prSet phldrT="[Text]"/>
      <dgm:spPr/>
      <dgm:t>
        <a:bodyPr/>
        <a:lstStyle/>
        <a:p>
          <a:r>
            <a:rPr lang="en-US" dirty="0" smtClean="0"/>
            <a:t>Informatics and Data Analysis</a:t>
          </a:r>
          <a:endParaRPr lang="en-US" dirty="0"/>
        </a:p>
      </dgm:t>
    </dgm:pt>
    <dgm:pt modelId="{D8D88EF1-6787-B345-8C15-C539EA9793A5}" type="parTrans" cxnId="{EF187D5D-34A1-9646-B8DA-BFE41F9A0FC2}">
      <dgm:prSet/>
      <dgm:spPr/>
      <dgm:t>
        <a:bodyPr/>
        <a:lstStyle/>
        <a:p>
          <a:endParaRPr lang="en-US"/>
        </a:p>
      </dgm:t>
    </dgm:pt>
    <dgm:pt modelId="{26419717-19A8-E844-A93F-39E16B050D0E}" type="sibTrans" cxnId="{EF187D5D-34A1-9646-B8DA-BFE41F9A0FC2}">
      <dgm:prSet/>
      <dgm:spPr/>
      <dgm:t>
        <a:bodyPr/>
        <a:lstStyle/>
        <a:p>
          <a:endParaRPr lang="en-US"/>
        </a:p>
      </dgm:t>
    </dgm:pt>
    <dgm:pt modelId="{B49CA4E9-AF7C-6949-A2A1-85A8B58AC51D}">
      <dgm:prSet/>
      <dgm:spPr/>
      <dgm:t>
        <a:bodyPr/>
        <a:lstStyle/>
        <a:p>
          <a:r>
            <a:rPr lang="en-US" dirty="0" smtClean="0"/>
            <a:t>QC/Validation/Processing/Library Prep</a:t>
          </a:r>
          <a:endParaRPr lang="en-US" dirty="0"/>
        </a:p>
      </dgm:t>
    </dgm:pt>
    <dgm:pt modelId="{3A882E25-0A9B-C948-A202-0622584A6C17}" type="parTrans" cxnId="{8C4FF504-9DEC-1747-94D7-9E349B2E17BE}">
      <dgm:prSet/>
      <dgm:spPr/>
      <dgm:t>
        <a:bodyPr/>
        <a:lstStyle/>
        <a:p>
          <a:endParaRPr lang="en-US"/>
        </a:p>
      </dgm:t>
    </dgm:pt>
    <dgm:pt modelId="{6572AB1C-2D92-CD4E-B45C-02CFCF33F452}" type="sibTrans" cxnId="{8C4FF504-9DEC-1747-94D7-9E349B2E17BE}">
      <dgm:prSet/>
      <dgm:spPr/>
      <dgm:t>
        <a:bodyPr/>
        <a:lstStyle/>
        <a:p>
          <a:endParaRPr lang="en-US"/>
        </a:p>
      </dgm:t>
    </dgm:pt>
    <dgm:pt modelId="{59369BFC-80EB-CA4B-ADAF-F28D32275908}">
      <dgm:prSet/>
      <dgm:spPr/>
      <dgm:t>
        <a:bodyPr/>
        <a:lstStyle/>
        <a:p>
          <a:r>
            <a:rPr lang="en-US" dirty="0" smtClean="0"/>
            <a:t>Nucleic Acid Isolation</a:t>
          </a:r>
          <a:endParaRPr lang="en-US" dirty="0"/>
        </a:p>
      </dgm:t>
    </dgm:pt>
    <dgm:pt modelId="{7D8108AF-D780-B64F-B1B5-BA67ED92A171}" type="parTrans" cxnId="{80994413-172F-B545-8A22-40B95BCE5EF4}">
      <dgm:prSet/>
      <dgm:spPr/>
      <dgm:t>
        <a:bodyPr/>
        <a:lstStyle/>
        <a:p>
          <a:endParaRPr lang="en-US"/>
        </a:p>
      </dgm:t>
    </dgm:pt>
    <dgm:pt modelId="{2324BD3B-E9B2-344D-AD51-F2C151FA9D03}" type="sibTrans" cxnId="{80994413-172F-B545-8A22-40B95BCE5EF4}">
      <dgm:prSet/>
      <dgm:spPr/>
      <dgm:t>
        <a:bodyPr/>
        <a:lstStyle/>
        <a:p>
          <a:endParaRPr lang="en-US"/>
        </a:p>
      </dgm:t>
    </dgm:pt>
    <dgm:pt modelId="{8D590408-CCD1-054E-B662-436349197233}" type="pres">
      <dgm:prSet presAssocID="{6129E056-EBDA-9842-8471-336FA8D02A3E}" presName="CompostProcess" presStyleCnt="0">
        <dgm:presLayoutVars>
          <dgm:dir/>
          <dgm:resizeHandles val="exact"/>
        </dgm:presLayoutVars>
      </dgm:prSet>
      <dgm:spPr/>
    </dgm:pt>
    <dgm:pt modelId="{4157B014-1D6D-F544-86CC-A2EF1CABB1F6}" type="pres">
      <dgm:prSet presAssocID="{6129E056-EBDA-9842-8471-336FA8D02A3E}" presName="arrow" presStyleLbl="bgShp" presStyleIdx="0" presStyleCnt="1"/>
      <dgm:spPr/>
    </dgm:pt>
    <dgm:pt modelId="{2E990BE8-FFE7-2743-A74C-804E0E255D19}" type="pres">
      <dgm:prSet presAssocID="{6129E056-EBDA-9842-8471-336FA8D02A3E}" presName="linearProcess" presStyleCnt="0"/>
      <dgm:spPr/>
    </dgm:pt>
    <dgm:pt modelId="{301AFCB5-4B8E-754E-ACCD-67D3EE54AAF2}" type="pres">
      <dgm:prSet presAssocID="{E2C15EE4-F834-1A44-8FE8-9E0F1A855F98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8A8AA-724C-7547-B27C-4EC001B22FF6}" type="pres">
      <dgm:prSet presAssocID="{E3EBBBB8-6133-C74B-BEA4-DA31B9BAB6BA}" presName="sibTrans" presStyleCnt="0"/>
      <dgm:spPr/>
    </dgm:pt>
    <dgm:pt modelId="{2322AEDB-1B4E-C646-836A-4977E8547DDE}" type="pres">
      <dgm:prSet presAssocID="{59369BFC-80EB-CA4B-ADAF-F28D3227590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F158E-88E3-6649-BF1E-6151270182BB}" type="pres">
      <dgm:prSet presAssocID="{2324BD3B-E9B2-344D-AD51-F2C151FA9D03}" presName="sibTrans" presStyleCnt="0"/>
      <dgm:spPr/>
    </dgm:pt>
    <dgm:pt modelId="{CA324C35-AA93-7F49-AFD3-89D31FA5CD35}" type="pres">
      <dgm:prSet presAssocID="{B49CA4E9-AF7C-6949-A2A1-85A8B58AC51D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FB4B2-01E5-3C47-A469-A2FCEFE052E5}" type="pres">
      <dgm:prSet presAssocID="{6572AB1C-2D92-CD4E-B45C-02CFCF33F452}" presName="sibTrans" presStyleCnt="0"/>
      <dgm:spPr/>
    </dgm:pt>
    <dgm:pt modelId="{CF5FA3E4-17EA-C14C-B6FF-4A2AA72CCFF8}" type="pres">
      <dgm:prSet presAssocID="{DB254E4B-7DF9-FC43-B206-28D1FADA49B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3D9B9-1354-CF41-88A7-56C82571598E}" type="pres">
      <dgm:prSet presAssocID="{ABB823F0-0034-B347-A08F-B5C4E6C56B9D}" presName="sibTrans" presStyleCnt="0"/>
      <dgm:spPr/>
    </dgm:pt>
    <dgm:pt modelId="{8EE6E644-A681-044A-9575-1088765C3676}" type="pres">
      <dgm:prSet presAssocID="{63D36832-E155-D341-8B17-EC62414CD15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FF504-9DEC-1747-94D7-9E349B2E17BE}" srcId="{6129E056-EBDA-9842-8471-336FA8D02A3E}" destId="{B49CA4E9-AF7C-6949-A2A1-85A8B58AC51D}" srcOrd="2" destOrd="0" parTransId="{3A882E25-0A9B-C948-A202-0622584A6C17}" sibTransId="{6572AB1C-2D92-CD4E-B45C-02CFCF33F452}"/>
    <dgm:cxn modelId="{EF187D5D-34A1-9646-B8DA-BFE41F9A0FC2}" srcId="{6129E056-EBDA-9842-8471-336FA8D02A3E}" destId="{63D36832-E155-D341-8B17-EC62414CD155}" srcOrd="4" destOrd="0" parTransId="{D8D88EF1-6787-B345-8C15-C539EA9793A5}" sibTransId="{26419717-19A8-E844-A93F-39E16B050D0E}"/>
    <dgm:cxn modelId="{1832BAC7-7FFA-404A-B619-70C383AFF535}" type="presOf" srcId="{6129E056-EBDA-9842-8471-336FA8D02A3E}" destId="{8D590408-CCD1-054E-B662-436349197233}" srcOrd="0" destOrd="0" presId="urn:microsoft.com/office/officeart/2005/8/layout/hProcess9"/>
    <dgm:cxn modelId="{030B521A-B58C-7445-9ABF-131D051C75DA}" srcId="{6129E056-EBDA-9842-8471-336FA8D02A3E}" destId="{E2C15EE4-F834-1A44-8FE8-9E0F1A855F98}" srcOrd="0" destOrd="0" parTransId="{606A175E-38C9-A949-B3F9-262E7A5C6755}" sibTransId="{E3EBBBB8-6133-C74B-BEA4-DA31B9BAB6BA}"/>
    <dgm:cxn modelId="{BC8E62F4-CB30-1C47-B36B-6280E284FBC3}" type="presOf" srcId="{B49CA4E9-AF7C-6949-A2A1-85A8B58AC51D}" destId="{CA324C35-AA93-7F49-AFD3-89D31FA5CD35}" srcOrd="0" destOrd="0" presId="urn:microsoft.com/office/officeart/2005/8/layout/hProcess9"/>
    <dgm:cxn modelId="{19F2A385-BCAD-8947-AEDB-7DBEF881558B}" type="presOf" srcId="{63D36832-E155-D341-8B17-EC62414CD155}" destId="{8EE6E644-A681-044A-9575-1088765C3676}" srcOrd="0" destOrd="0" presId="urn:microsoft.com/office/officeart/2005/8/layout/hProcess9"/>
    <dgm:cxn modelId="{FC461C85-9396-034A-8935-41AACCC432DE}" type="presOf" srcId="{DB254E4B-7DF9-FC43-B206-28D1FADA49B8}" destId="{CF5FA3E4-17EA-C14C-B6FF-4A2AA72CCFF8}" srcOrd="0" destOrd="0" presId="urn:microsoft.com/office/officeart/2005/8/layout/hProcess9"/>
    <dgm:cxn modelId="{536EDF2D-6E17-ED41-8806-7F245A12506F}" srcId="{6129E056-EBDA-9842-8471-336FA8D02A3E}" destId="{DB254E4B-7DF9-FC43-B206-28D1FADA49B8}" srcOrd="3" destOrd="0" parTransId="{4D24991D-02CD-7942-9597-0D3FAB3F2AD5}" sibTransId="{ABB823F0-0034-B347-A08F-B5C4E6C56B9D}"/>
    <dgm:cxn modelId="{75415EA0-2BBD-4445-B013-8872440816EA}" type="presOf" srcId="{59369BFC-80EB-CA4B-ADAF-F28D32275908}" destId="{2322AEDB-1B4E-C646-836A-4977E8547DDE}" srcOrd="0" destOrd="0" presId="urn:microsoft.com/office/officeart/2005/8/layout/hProcess9"/>
    <dgm:cxn modelId="{80994413-172F-B545-8A22-40B95BCE5EF4}" srcId="{6129E056-EBDA-9842-8471-336FA8D02A3E}" destId="{59369BFC-80EB-CA4B-ADAF-F28D32275908}" srcOrd="1" destOrd="0" parTransId="{7D8108AF-D780-B64F-B1B5-BA67ED92A171}" sibTransId="{2324BD3B-E9B2-344D-AD51-F2C151FA9D03}"/>
    <dgm:cxn modelId="{FDA1ABAA-7C64-AF4A-AB3C-CA8C340A6742}" type="presOf" srcId="{E2C15EE4-F834-1A44-8FE8-9E0F1A855F98}" destId="{301AFCB5-4B8E-754E-ACCD-67D3EE54AAF2}" srcOrd="0" destOrd="0" presId="urn:microsoft.com/office/officeart/2005/8/layout/hProcess9"/>
    <dgm:cxn modelId="{067EE386-7434-AE41-AADF-F98A84EAB18F}" type="presParOf" srcId="{8D590408-CCD1-054E-B662-436349197233}" destId="{4157B014-1D6D-F544-86CC-A2EF1CABB1F6}" srcOrd="0" destOrd="0" presId="urn:microsoft.com/office/officeart/2005/8/layout/hProcess9"/>
    <dgm:cxn modelId="{08E48938-68E3-A348-865C-25A2A15A9F7F}" type="presParOf" srcId="{8D590408-CCD1-054E-B662-436349197233}" destId="{2E990BE8-FFE7-2743-A74C-804E0E255D19}" srcOrd="1" destOrd="0" presId="urn:microsoft.com/office/officeart/2005/8/layout/hProcess9"/>
    <dgm:cxn modelId="{A7C8C7A0-1503-1D49-A930-512C543FE441}" type="presParOf" srcId="{2E990BE8-FFE7-2743-A74C-804E0E255D19}" destId="{301AFCB5-4B8E-754E-ACCD-67D3EE54AAF2}" srcOrd="0" destOrd="0" presId="urn:microsoft.com/office/officeart/2005/8/layout/hProcess9"/>
    <dgm:cxn modelId="{198C3918-A590-534A-9733-516867BEAE85}" type="presParOf" srcId="{2E990BE8-FFE7-2743-A74C-804E0E255D19}" destId="{F998A8AA-724C-7547-B27C-4EC001B22FF6}" srcOrd="1" destOrd="0" presId="urn:microsoft.com/office/officeart/2005/8/layout/hProcess9"/>
    <dgm:cxn modelId="{4A14CF28-6300-9642-AFEA-1E64D34128BB}" type="presParOf" srcId="{2E990BE8-FFE7-2743-A74C-804E0E255D19}" destId="{2322AEDB-1B4E-C646-836A-4977E8547DDE}" srcOrd="2" destOrd="0" presId="urn:microsoft.com/office/officeart/2005/8/layout/hProcess9"/>
    <dgm:cxn modelId="{5A87C01A-3D66-6E4F-A700-C143B4044336}" type="presParOf" srcId="{2E990BE8-FFE7-2743-A74C-804E0E255D19}" destId="{E66F158E-88E3-6649-BF1E-6151270182BB}" srcOrd="3" destOrd="0" presId="urn:microsoft.com/office/officeart/2005/8/layout/hProcess9"/>
    <dgm:cxn modelId="{4DDC853F-D17A-584F-8557-1C6E2441EDF8}" type="presParOf" srcId="{2E990BE8-FFE7-2743-A74C-804E0E255D19}" destId="{CA324C35-AA93-7F49-AFD3-89D31FA5CD35}" srcOrd="4" destOrd="0" presId="urn:microsoft.com/office/officeart/2005/8/layout/hProcess9"/>
    <dgm:cxn modelId="{FF49161C-1656-1B4C-BBAF-CABB2A575868}" type="presParOf" srcId="{2E990BE8-FFE7-2743-A74C-804E0E255D19}" destId="{E97FB4B2-01E5-3C47-A469-A2FCEFE052E5}" srcOrd="5" destOrd="0" presId="urn:microsoft.com/office/officeart/2005/8/layout/hProcess9"/>
    <dgm:cxn modelId="{5D696FEE-8AA7-1A48-805F-3DADC6BFA7ED}" type="presParOf" srcId="{2E990BE8-FFE7-2743-A74C-804E0E255D19}" destId="{CF5FA3E4-17EA-C14C-B6FF-4A2AA72CCFF8}" srcOrd="6" destOrd="0" presId="urn:microsoft.com/office/officeart/2005/8/layout/hProcess9"/>
    <dgm:cxn modelId="{25CB2DCC-02E3-AC4E-89D9-748532614BF9}" type="presParOf" srcId="{2E990BE8-FFE7-2743-A74C-804E0E255D19}" destId="{FD73D9B9-1354-CF41-88A7-56C82571598E}" srcOrd="7" destOrd="0" presId="urn:microsoft.com/office/officeart/2005/8/layout/hProcess9"/>
    <dgm:cxn modelId="{661DB413-AC89-594B-B74B-0240159B3560}" type="presParOf" srcId="{2E990BE8-FFE7-2743-A74C-804E0E255D19}" destId="{8EE6E644-A681-044A-9575-1088765C367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7B014-1D6D-F544-86CC-A2EF1CABB1F6}">
      <dsp:nvSpPr>
        <dsp:cNvPr id="0" name=""/>
        <dsp:cNvSpPr/>
      </dsp:nvSpPr>
      <dsp:spPr>
        <a:xfrm>
          <a:off x="685799" y="0"/>
          <a:ext cx="7772400" cy="15088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1AFCB5-4B8E-754E-ACCD-67D3EE54AAF2}">
      <dsp:nvSpPr>
        <dsp:cNvPr id="0" name=""/>
        <dsp:cNvSpPr/>
      </dsp:nvSpPr>
      <dsp:spPr>
        <a:xfrm>
          <a:off x="251" y="452660"/>
          <a:ext cx="1744135" cy="6035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 Generation</a:t>
          </a:r>
          <a:endParaRPr lang="en-US" sz="1100" kern="1200" dirty="0"/>
        </a:p>
      </dsp:txBody>
      <dsp:txXfrm>
        <a:off x="29714" y="482123"/>
        <a:ext cx="1685209" cy="544620"/>
      </dsp:txXfrm>
    </dsp:sp>
    <dsp:sp modelId="{2322AEDB-1B4E-C646-836A-4977E8547DDE}">
      <dsp:nvSpPr>
        <dsp:cNvPr id="0" name=""/>
        <dsp:cNvSpPr/>
      </dsp:nvSpPr>
      <dsp:spPr>
        <a:xfrm>
          <a:off x="1850091" y="452660"/>
          <a:ext cx="1744135" cy="6035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Nucleic Acid Isolation</a:t>
          </a:r>
          <a:endParaRPr lang="en-US" sz="1100" kern="1200" dirty="0"/>
        </a:p>
      </dsp:txBody>
      <dsp:txXfrm>
        <a:off x="1879554" y="482123"/>
        <a:ext cx="1685209" cy="544620"/>
      </dsp:txXfrm>
    </dsp:sp>
    <dsp:sp modelId="{CA324C35-AA93-7F49-AFD3-89D31FA5CD35}">
      <dsp:nvSpPr>
        <dsp:cNvPr id="0" name=""/>
        <dsp:cNvSpPr/>
      </dsp:nvSpPr>
      <dsp:spPr>
        <a:xfrm>
          <a:off x="3699932" y="452660"/>
          <a:ext cx="1744135" cy="6035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QC/Validation/Processing/Library Prep</a:t>
          </a:r>
          <a:endParaRPr lang="en-US" sz="1100" kern="1200" dirty="0"/>
        </a:p>
      </dsp:txBody>
      <dsp:txXfrm>
        <a:off x="3729395" y="482123"/>
        <a:ext cx="1685209" cy="544620"/>
      </dsp:txXfrm>
    </dsp:sp>
    <dsp:sp modelId="{CF5FA3E4-17EA-C14C-B6FF-4A2AA72CCFF8}">
      <dsp:nvSpPr>
        <dsp:cNvPr id="0" name=""/>
        <dsp:cNvSpPr/>
      </dsp:nvSpPr>
      <dsp:spPr>
        <a:xfrm>
          <a:off x="5549772" y="452660"/>
          <a:ext cx="1744135" cy="6035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Raw data (sequencing/SNP analysis/microarrays)</a:t>
          </a:r>
          <a:endParaRPr lang="en-US" sz="1100" kern="1200" dirty="0"/>
        </a:p>
      </dsp:txBody>
      <dsp:txXfrm>
        <a:off x="5579235" y="482123"/>
        <a:ext cx="1685209" cy="544620"/>
      </dsp:txXfrm>
    </dsp:sp>
    <dsp:sp modelId="{8EE6E644-A681-044A-9575-1088765C3676}">
      <dsp:nvSpPr>
        <dsp:cNvPr id="0" name=""/>
        <dsp:cNvSpPr/>
      </dsp:nvSpPr>
      <dsp:spPr>
        <a:xfrm>
          <a:off x="7399613" y="452660"/>
          <a:ext cx="1744135" cy="6035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Informatics and Data Analysis</a:t>
          </a:r>
          <a:endParaRPr lang="en-US" sz="1100" kern="1200" dirty="0"/>
        </a:p>
      </dsp:txBody>
      <dsp:txXfrm>
        <a:off x="7429076" y="482123"/>
        <a:ext cx="1685209" cy="544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152419-3655-5F42-8F6D-E62801655EF1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47937A4-EDAC-EA4A-94E8-0A5ABDC95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cat.ucsf.edu/" TargetMode="External"/><Relationship Id="rId12" Type="http://schemas.openxmlformats.org/officeDocument/2006/relationships/image" Target="../media/image3.png"/><Relationship Id="rId13" Type="http://schemas.openxmlformats.org/officeDocument/2006/relationships/hyperlink" Target="escore.ucsf.edu" TargetMode="External"/><Relationship Id="rId14" Type="http://schemas.openxmlformats.org/officeDocument/2006/relationships/image" Target="../media/image4.png"/><Relationship Id="rId15" Type="http://schemas.openxmlformats.org/officeDocument/2006/relationships/hyperlink" Target="http://viracore.ucsf.edu/" TargetMode="External"/><Relationship Id="rId16" Type="http://schemas.openxmlformats.org/officeDocument/2006/relationships/image" Target="../media/image5.png"/><Relationship Id="rId17" Type="http://schemas.openxmlformats.org/officeDocument/2006/relationships/hyperlink" Target="https://my.ilabsolutions.com/service_center/show_external/2991/the-genomics-core" TargetMode="Externa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s://labs.gladstone.org/transgenic_gene_targeting/home" TargetMode="External"/><Relationship Id="rId8" Type="http://schemas.openxmlformats.org/officeDocument/2006/relationships/image" Target="../media/image1.png"/><Relationship Id="rId9" Type="http://schemas.openxmlformats.org/officeDocument/2006/relationships/hyperlink" Target="http://cancer.ucsf.edu/research/cores/genome" TargetMode="External"/><Relationship Id="rId10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Core Visibility on Campus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751370"/>
            <a:ext cx="4038600" cy="74855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Jenn</a:t>
            </a:r>
            <a:r>
              <a:rPr lang="en-US" dirty="0" smtClean="0"/>
              <a:t> Page</a:t>
            </a:r>
          </a:p>
          <a:p>
            <a:r>
              <a:rPr lang="en-US" dirty="0" smtClean="0"/>
              <a:t>Manager, ES Cell Targeting Core</a:t>
            </a:r>
          </a:p>
          <a:p>
            <a:r>
              <a:rPr lang="en-US" dirty="0" smtClean="0"/>
              <a:t>Kirsten </a:t>
            </a:r>
            <a:r>
              <a:rPr lang="en-US" dirty="0" err="1" smtClean="0"/>
              <a:t>Copren</a:t>
            </a:r>
            <a:endParaRPr lang="en-US" dirty="0" smtClean="0"/>
          </a:p>
          <a:p>
            <a:r>
              <a:rPr lang="en-US" dirty="0" smtClean="0"/>
              <a:t>Director, HDCC Genome Analysis Core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Families 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Core Family, draft a landing page conveying all the information you feel is most relevant to users of your cores</a:t>
            </a:r>
          </a:p>
          <a:p>
            <a:r>
              <a:rPr lang="en-US" dirty="0" smtClean="0"/>
              <a:t>You can follow the template provided or deviate as you see fit</a:t>
            </a:r>
          </a:p>
          <a:p>
            <a:r>
              <a:rPr lang="en-US" dirty="0" smtClean="0"/>
              <a:t>At the end we’ll discuss what elements you kept and what you changed, and decide as a group which elements should be consistent for all the families and which ones can be customizable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Jenn</a:t>
            </a:r>
            <a:r>
              <a:rPr lang="en-US" dirty="0" smtClean="0"/>
              <a:t> Page-Importance of visibility for our Cores</a:t>
            </a:r>
          </a:p>
          <a:p>
            <a:r>
              <a:rPr lang="en-US" dirty="0" smtClean="0"/>
              <a:t>Brain Turner-Tour of </a:t>
            </a:r>
            <a:r>
              <a:rPr lang="en-US" dirty="0" err="1" smtClean="0"/>
              <a:t>cores.ucsf.edu</a:t>
            </a:r>
            <a:r>
              <a:rPr lang="en-US" dirty="0" smtClean="0"/>
              <a:t> search site</a:t>
            </a:r>
          </a:p>
          <a:p>
            <a:r>
              <a:rPr lang="en-US" dirty="0" smtClean="0"/>
              <a:t>Nick </a:t>
            </a:r>
            <a:r>
              <a:rPr lang="en-US" dirty="0" err="1" smtClean="0"/>
              <a:t>Larocque-iClicker</a:t>
            </a:r>
            <a:r>
              <a:rPr lang="en-US" dirty="0" smtClean="0"/>
              <a:t> “How can we improve the site?”</a:t>
            </a:r>
          </a:p>
          <a:p>
            <a:r>
              <a:rPr lang="en-US" dirty="0" smtClean="0"/>
              <a:t>Linda Kittle-Discussion on these and other ideas</a:t>
            </a:r>
          </a:p>
          <a:p>
            <a:r>
              <a:rPr lang="en-US" dirty="0" err="1" smtClean="0"/>
              <a:t>Jenn</a:t>
            </a:r>
            <a:r>
              <a:rPr lang="en-US" dirty="0" smtClean="0"/>
              <a:t> Page-New proposed sites with Core Families and landing pages</a:t>
            </a:r>
          </a:p>
          <a:p>
            <a:r>
              <a:rPr lang="en-US" dirty="0" smtClean="0"/>
              <a:t>Coffee break activity-find your families</a:t>
            </a:r>
          </a:p>
          <a:p>
            <a:r>
              <a:rPr lang="en-US" dirty="0" err="1" smtClean="0"/>
              <a:t>Jenn</a:t>
            </a:r>
            <a:r>
              <a:rPr lang="en-US" dirty="0" smtClean="0"/>
              <a:t> Page and Kirsten </a:t>
            </a:r>
            <a:r>
              <a:rPr lang="en-US" dirty="0" err="1" smtClean="0"/>
              <a:t>Copren</a:t>
            </a:r>
            <a:r>
              <a:rPr lang="en-US" dirty="0" smtClean="0"/>
              <a:t>-introduce landing page examples and a proposed format</a:t>
            </a:r>
          </a:p>
          <a:p>
            <a:r>
              <a:rPr lang="en-US" dirty="0" smtClean="0"/>
              <a:t>Group activity-design your landing page</a:t>
            </a:r>
          </a:p>
          <a:p>
            <a:r>
              <a:rPr lang="en-US" dirty="0" smtClean="0"/>
              <a:t>Linda Kittle-Discussion about each group’s draft, emphasize similarities and differences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4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Lack of awareness of available Core facilities leads to:</a:t>
            </a:r>
          </a:p>
          <a:p>
            <a:pPr lvl="1"/>
            <a:r>
              <a:rPr lang="en-US" dirty="0" smtClean="0"/>
              <a:t>Wasted time-trying to reinvent the wheel, not focusing on priorities</a:t>
            </a:r>
          </a:p>
          <a:p>
            <a:pPr lvl="1"/>
            <a:r>
              <a:rPr lang="en-US" dirty="0" smtClean="0"/>
              <a:t>Wasted money-investing in setting up techniques that may not be used often, outsourcing to external companies when facilities are available in house</a:t>
            </a:r>
          </a:p>
          <a:p>
            <a:pPr lvl="1"/>
            <a:r>
              <a:rPr lang="en-US" dirty="0" smtClean="0"/>
              <a:t>Lost revenue for Cores-defeats the purpose of shared resource facilities </a:t>
            </a:r>
          </a:p>
          <a:p>
            <a:r>
              <a:rPr lang="en-US" dirty="0" smtClean="0"/>
              <a:t>Many users in search of a Core may not know exactly what they need in order to find it</a:t>
            </a:r>
          </a:p>
          <a:p>
            <a:r>
              <a:rPr lang="en-US" dirty="0" smtClean="0"/>
              <a:t>ex) A clinical lab needs whole genome sequencing on patient tissue samples</a:t>
            </a:r>
          </a:p>
          <a:p>
            <a:pPr lvl="1"/>
            <a:r>
              <a:rPr lang="en-US" dirty="0" smtClean="0"/>
              <a:t>Who will extract </a:t>
            </a:r>
            <a:r>
              <a:rPr lang="en-US" dirty="0" err="1" smtClean="0"/>
              <a:t>gDNA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Who will do the library prep and sequencing?</a:t>
            </a:r>
          </a:p>
          <a:p>
            <a:pPr lvl="1"/>
            <a:r>
              <a:rPr lang="en-US" dirty="0" smtClean="0"/>
              <a:t>Where is there a sequencer that they can run their samples on and how much will it cost?</a:t>
            </a:r>
          </a:p>
          <a:p>
            <a:pPr lvl="1"/>
            <a:r>
              <a:rPr lang="en-US" dirty="0" smtClean="0"/>
              <a:t>How do they receive, store, and analyze their data?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currently have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Cores.ucsf.edu</a:t>
            </a:r>
            <a:r>
              <a:rPr lang="en-US" dirty="0" smtClean="0"/>
              <a:t>-search by service</a:t>
            </a:r>
          </a:p>
          <a:p>
            <a:r>
              <a:rPr lang="en-US" dirty="0" smtClean="0"/>
              <a:t>RRP Shared Resource Facilities page-grouped into rough categories</a:t>
            </a:r>
          </a:p>
          <a:p>
            <a:r>
              <a:rPr lang="en-US" dirty="0" smtClean="0"/>
              <a:t>ex) A clinical lab needs whole genome sequencing on patient tissue samples</a:t>
            </a:r>
          </a:p>
          <a:p>
            <a:pPr lvl="1"/>
            <a:r>
              <a:rPr lang="en-US" dirty="0" smtClean="0"/>
              <a:t>Who will extract </a:t>
            </a:r>
            <a:r>
              <a:rPr lang="en-US" dirty="0" err="1" smtClean="0"/>
              <a:t>gDNA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Who will do the library </a:t>
            </a:r>
            <a:r>
              <a:rPr lang="en-US" dirty="0" smtClean="0"/>
              <a:t>prep?</a:t>
            </a:r>
            <a:endParaRPr lang="en-US" dirty="0" smtClean="0"/>
          </a:p>
          <a:p>
            <a:pPr lvl="1"/>
            <a:r>
              <a:rPr lang="en-US" dirty="0" smtClean="0"/>
              <a:t>Where is there a sequencer that they can run their samples on and how much will it cost?</a:t>
            </a:r>
          </a:p>
          <a:p>
            <a:pPr lvl="1"/>
            <a:r>
              <a:rPr lang="en-US" dirty="0" smtClean="0"/>
              <a:t>How do they receive, store, and analyze their data?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Improvements to </a:t>
            </a:r>
            <a:r>
              <a:rPr lang="en-US" dirty="0" err="1" smtClean="0"/>
              <a:t>cores.ucsf.edu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Core “families”-grouped by similarity</a:t>
            </a:r>
          </a:p>
          <a:p>
            <a:r>
              <a:rPr lang="en-US" dirty="0" smtClean="0"/>
              <a:t>Each Core can be a member of as many families as seem right</a:t>
            </a:r>
          </a:p>
          <a:p>
            <a:r>
              <a:rPr lang="en-US" dirty="0" smtClean="0"/>
              <a:t>Each family will have a landing page describing the overall services provided and links to each individual core’s website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new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4987" y="1985963"/>
            <a:ext cx="3657600" cy="414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Computational and Informatics</a:t>
            </a:r>
          </a:p>
          <a:p>
            <a:r>
              <a:rPr lang="en-US" sz="2400" dirty="0" smtClean="0"/>
              <a:t>Clinical</a:t>
            </a:r>
          </a:p>
          <a:p>
            <a:r>
              <a:rPr lang="en-US" sz="2400" dirty="0" smtClean="0"/>
              <a:t>Flow </a:t>
            </a:r>
            <a:r>
              <a:rPr lang="en-US" sz="2400" dirty="0" err="1" smtClean="0"/>
              <a:t>cytometry</a:t>
            </a:r>
            <a:r>
              <a:rPr lang="en-US" sz="2400" dirty="0" smtClean="0"/>
              <a:t> and immunology</a:t>
            </a:r>
          </a:p>
          <a:p>
            <a:r>
              <a:rPr lang="en-US" sz="2400" dirty="0" smtClean="0"/>
              <a:t>Animal and cell line generation</a:t>
            </a:r>
          </a:p>
          <a:p>
            <a:r>
              <a:rPr lang="en-US" sz="2400" dirty="0" smtClean="0"/>
              <a:t>Miscellaneous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4" y="1985963"/>
            <a:ext cx="3657600" cy="4140200"/>
          </a:xfrm>
        </p:spPr>
        <p:txBody>
          <a:bodyPr/>
          <a:lstStyle/>
          <a:p>
            <a:r>
              <a:rPr lang="en-US" sz="2400" dirty="0" smtClean="0"/>
              <a:t>Genomics</a:t>
            </a:r>
          </a:p>
          <a:p>
            <a:r>
              <a:rPr lang="en-US" sz="2400" dirty="0" smtClean="0"/>
              <a:t>Imaging-radiology</a:t>
            </a:r>
          </a:p>
          <a:p>
            <a:r>
              <a:rPr lang="en-US" sz="2400" dirty="0" smtClean="0"/>
              <a:t>Imaging-microscopy</a:t>
            </a:r>
          </a:p>
          <a:p>
            <a:r>
              <a:rPr lang="en-US" sz="2400" dirty="0" smtClean="0"/>
              <a:t>Bio-banking and specimen repository</a:t>
            </a:r>
          </a:p>
          <a:p>
            <a:r>
              <a:rPr lang="en-US" sz="2400" dirty="0" smtClean="0"/>
              <a:t>Mass spectrometry-small molecule and proteomics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Cores may be hard to place into a family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Genomics</a:t>
            </a:r>
          </a:p>
          <a:p>
            <a:r>
              <a:rPr lang="en-US" dirty="0" smtClean="0"/>
              <a:t>Imaging-radiology</a:t>
            </a:r>
          </a:p>
          <a:p>
            <a:r>
              <a:rPr lang="en-US" dirty="0" smtClean="0"/>
              <a:t>Imaging-microscopy</a:t>
            </a:r>
          </a:p>
          <a:p>
            <a:r>
              <a:rPr lang="en-US" dirty="0" smtClean="0"/>
              <a:t>Bio-banking and specimen repository</a:t>
            </a:r>
          </a:p>
          <a:p>
            <a:r>
              <a:rPr lang="en-US" dirty="0" smtClean="0"/>
              <a:t>Mass spectrometry-small molecule and proteomics</a:t>
            </a:r>
          </a:p>
          <a:p>
            <a:r>
              <a:rPr lang="en-US" dirty="0" smtClean="0"/>
              <a:t>Computational and Informatics</a:t>
            </a:r>
          </a:p>
          <a:p>
            <a:r>
              <a:rPr lang="en-US" dirty="0" smtClean="0"/>
              <a:t>Clinical</a:t>
            </a:r>
          </a:p>
          <a:p>
            <a:r>
              <a:rPr lang="en-US" dirty="0" smtClean="0"/>
              <a:t>Flow </a:t>
            </a:r>
            <a:r>
              <a:rPr lang="en-US" dirty="0" err="1" smtClean="0"/>
              <a:t>cytometry</a:t>
            </a:r>
            <a:r>
              <a:rPr lang="en-US" dirty="0" smtClean="0"/>
              <a:t> and immunology</a:t>
            </a:r>
          </a:p>
          <a:p>
            <a:r>
              <a:rPr lang="en-US" dirty="0" smtClean="0"/>
              <a:t>Animal and cell line generation</a:t>
            </a:r>
          </a:p>
          <a:p>
            <a:r>
              <a:rPr lang="en-US" dirty="0" smtClean="0"/>
              <a:t>Miscellaneous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7494" y="2248103"/>
            <a:ext cx="38548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EASY:</a:t>
            </a:r>
          </a:p>
          <a:p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ES Cell Targeting Core</a:t>
            </a:r>
          </a:p>
          <a:p>
            <a:r>
              <a:rPr lang="en-US" dirty="0" smtClean="0"/>
              <a:t>- novel mouse and cell line models</a:t>
            </a:r>
          </a:p>
          <a:p>
            <a:r>
              <a:rPr lang="en-US" dirty="0" smtClean="0"/>
              <a:t>- Custom genome editing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641" y="5164540"/>
            <a:ext cx="3403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HARD: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Preclinical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Therapetics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Core</a:t>
            </a:r>
          </a:p>
          <a:p>
            <a:pPr>
              <a:buFontTx/>
              <a:buChar char="-"/>
            </a:pPr>
            <a:r>
              <a:rPr lang="en-US" dirty="0" smtClean="0"/>
              <a:t>Animal </a:t>
            </a:r>
            <a:r>
              <a:rPr lang="en-US" dirty="0" err="1" smtClean="0"/>
              <a:t>xenograft</a:t>
            </a:r>
            <a:r>
              <a:rPr lang="en-US" dirty="0" smtClean="0"/>
              <a:t> models</a:t>
            </a:r>
          </a:p>
          <a:p>
            <a:pPr>
              <a:buFontTx/>
              <a:buChar char="-"/>
            </a:pPr>
            <a:r>
              <a:rPr lang="en-US" dirty="0" smtClean="0"/>
              <a:t>Small molecule (drug) testing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231443" y="2848268"/>
            <a:ext cx="1746050" cy="2739732"/>
          </a:xfrm>
          <a:prstGeom prst="straightConnector1">
            <a:avLst/>
          </a:prstGeom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721557" y="2135216"/>
            <a:ext cx="3255937" cy="600165"/>
          </a:xfrm>
          <a:prstGeom prst="straightConnector1">
            <a:avLst/>
          </a:prstGeom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509889" y="4783668"/>
            <a:ext cx="3467604" cy="804333"/>
          </a:xfrm>
          <a:prstGeom prst="straightConnector1">
            <a:avLst/>
          </a:prstGeom>
          <a:ln w="539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231443" y="5588002"/>
            <a:ext cx="1552225" cy="1588"/>
          </a:xfrm>
          <a:prstGeom prst="straightConnector1">
            <a:avLst/>
          </a:prstGeom>
          <a:ln w="539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1947333" y="5589591"/>
            <a:ext cx="3030160" cy="536572"/>
          </a:xfrm>
          <a:prstGeom prst="straightConnector1">
            <a:avLst/>
          </a:prstGeom>
          <a:ln w="539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Coffee Break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several colored index cards (one for each proposed family you feel your core can fit into), write the name of your core on each</a:t>
            </a:r>
          </a:p>
          <a:p>
            <a:r>
              <a:rPr lang="en-US" dirty="0" smtClean="0"/>
              <a:t>Place your cards on the large sheets for each family you feel your core can fit with</a:t>
            </a:r>
          </a:p>
          <a:p>
            <a:r>
              <a:rPr lang="en-US" dirty="0" smtClean="0"/>
              <a:t>Decide which family is the best fit for your core and join their table for the group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48040" y="242838"/>
            <a:ext cx="5724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6600"/>
                </a:solidFill>
              </a:rPr>
              <a:t>Genomics Family of Cores</a:t>
            </a:r>
            <a:endParaRPr lang="en-US" sz="3600" dirty="0">
              <a:solidFill>
                <a:srgbClr val="FF6600"/>
              </a:solidFill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0" y="976514"/>
          <a:ext cx="9144000" cy="150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0" y="3717782"/>
            <a:ext cx="1975206" cy="1782441"/>
            <a:chOff x="0" y="4864474"/>
            <a:chExt cx="1975206" cy="1782441"/>
          </a:xfrm>
        </p:grpSpPr>
        <p:sp>
          <p:nvSpPr>
            <p:cNvPr id="18" name="TextBox 17"/>
            <p:cNvSpPr txBox="1"/>
            <p:nvPr/>
          </p:nvSpPr>
          <p:spPr>
            <a:xfrm>
              <a:off x="0" y="5939029"/>
              <a:ext cx="19752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hlinkClick r:id="rId7"/>
                </a:rPr>
                <a:t>Transgenic Gene Targeting Core</a:t>
              </a:r>
              <a:endParaRPr lang="en-US" sz="1000" dirty="0" smtClean="0"/>
            </a:p>
            <a:p>
              <a:r>
                <a:rPr lang="en-US" sz="1000" dirty="0" smtClean="0"/>
                <a:t>CRISPR/Genome Editing</a:t>
              </a:r>
            </a:p>
            <a:p>
              <a:r>
                <a:rPr lang="en-US" sz="1000" dirty="0" err="1" smtClean="0"/>
                <a:t>Junli</a:t>
              </a:r>
              <a:r>
                <a:rPr lang="en-US" sz="1000" dirty="0" smtClean="0"/>
                <a:t> Zhang, Director</a:t>
              </a:r>
              <a:endParaRPr lang="en-US" sz="1000" dirty="0"/>
            </a:p>
          </p:txBody>
        </p:sp>
        <p:pic>
          <p:nvPicPr>
            <p:cNvPr id="23" name="Picture 22" descr="Screen Shot 2016-06-05 at 10.18.26 PM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39523" y="4864474"/>
              <a:ext cx="989388" cy="97956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3761521" y="2160828"/>
            <a:ext cx="1620957" cy="1294041"/>
            <a:chOff x="3761521" y="3453224"/>
            <a:chExt cx="1620957" cy="1294041"/>
          </a:xfrm>
        </p:grpSpPr>
        <p:sp>
          <p:nvSpPr>
            <p:cNvPr id="20" name="TextBox 19"/>
            <p:cNvSpPr txBox="1"/>
            <p:nvPr/>
          </p:nvSpPr>
          <p:spPr>
            <a:xfrm>
              <a:off x="3761521" y="4193267"/>
              <a:ext cx="162095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hlinkClick r:id="rId9"/>
                </a:rPr>
                <a:t>Genome Analysis Core</a:t>
              </a:r>
              <a:endParaRPr lang="en-US" sz="1000" dirty="0" smtClean="0"/>
            </a:p>
            <a:p>
              <a:r>
                <a:rPr lang="en-US" sz="1000" dirty="0" err="1" smtClean="0"/>
                <a:t>qPCR</a:t>
              </a:r>
              <a:endParaRPr lang="en-US" sz="1000" dirty="0" smtClean="0"/>
            </a:p>
            <a:p>
              <a:r>
                <a:rPr lang="en-US" sz="1000" dirty="0" smtClean="0"/>
                <a:t>Kirsten </a:t>
              </a:r>
              <a:r>
                <a:rPr lang="en-US" sz="1000" dirty="0" err="1" smtClean="0"/>
                <a:t>Copren</a:t>
              </a:r>
              <a:r>
                <a:rPr lang="en-US" sz="1000" dirty="0" smtClean="0"/>
                <a:t>, Director</a:t>
              </a:r>
              <a:endParaRPr lang="en-US" sz="1000" dirty="0"/>
            </a:p>
          </p:txBody>
        </p:sp>
        <p:pic>
          <p:nvPicPr>
            <p:cNvPr id="26" name="Picture 25" descr="Screen Shot 2016-06-05 at 10.27.11 PM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970121" y="3453224"/>
              <a:ext cx="1252084" cy="616916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5569392" y="2140813"/>
            <a:ext cx="1470198" cy="1675746"/>
            <a:chOff x="5811135" y="3502406"/>
            <a:chExt cx="1470198" cy="1675746"/>
          </a:xfrm>
        </p:grpSpPr>
        <p:sp>
          <p:nvSpPr>
            <p:cNvPr id="25" name="TextBox 24"/>
            <p:cNvSpPr txBox="1"/>
            <p:nvPr/>
          </p:nvSpPr>
          <p:spPr>
            <a:xfrm>
              <a:off x="5811135" y="4470266"/>
              <a:ext cx="14701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hlinkClick r:id="rId11"/>
                </a:rPr>
                <a:t>Center for Advanced Technology</a:t>
              </a:r>
              <a:endParaRPr lang="en-US" sz="1000" dirty="0" smtClean="0"/>
            </a:p>
            <a:p>
              <a:r>
                <a:rPr lang="en-US" sz="1000" dirty="0" smtClean="0"/>
                <a:t>Sequencing, Arrays</a:t>
              </a:r>
            </a:p>
            <a:p>
              <a:r>
                <a:rPr lang="en-US" sz="1000" dirty="0" smtClean="0"/>
                <a:t>Eric Chow, Director</a:t>
              </a:r>
              <a:endParaRPr lang="en-US" sz="1000" dirty="0"/>
            </a:p>
          </p:txBody>
        </p:sp>
        <p:pic>
          <p:nvPicPr>
            <p:cNvPr id="27" name="Picture 26" descr="Screen Shot 2016-06-05 at 10.31.32 PM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055521" y="3502406"/>
              <a:ext cx="984069" cy="967860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248040" y="702290"/>
            <a:ext cx="869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Genomics services range from new model generation using CRISPR genome editing, to analysis of genomes through techniques including (but not limited to) </a:t>
            </a:r>
            <a:r>
              <a:rPr lang="en-US" sz="1400" dirty="0" err="1" smtClean="0"/>
              <a:t>qPCR</a:t>
            </a:r>
            <a:r>
              <a:rPr lang="en-US" sz="1400" dirty="0" smtClean="0"/>
              <a:t>, DNA sequencing, and microarrays</a:t>
            </a:r>
            <a:endParaRPr lang="en-US" sz="1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2160828"/>
            <a:ext cx="2054617" cy="1641620"/>
            <a:chOff x="0" y="3215699"/>
            <a:chExt cx="2054617" cy="1641620"/>
          </a:xfrm>
        </p:grpSpPr>
        <p:sp>
          <p:nvSpPr>
            <p:cNvPr id="17" name="TextBox 16"/>
            <p:cNvSpPr txBox="1"/>
            <p:nvPr/>
          </p:nvSpPr>
          <p:spPr>
            <a:xfrm>
              <a:off x="0" y="3995545"/>
              <a:ext cx="205461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hlinkClick r:id="rId13" action="ppaction://hlinkfile"/>
                </a:rPr>
                <a:t>ES Cell Targeting Core</a:t>
              </a:r>
              <a:endParaRPr lang="en-US" sz="1000" dirty="0" smtClean="0"/>
            </a:p>
            <a:p>
              <a:r>
                <a:rPr lang="en-US" sz="1000" dirty="0" err="1" smtClean="0"/>
                <a:t>CRISPRa</a:t>
              </a:r>
              <a:r>
                <a:rPr lang="en-US" sz="1000" dirty="0" smtClean="0"/>
                <a:t>, </a:t>
              </a:r>
              <a:r>
                <a:rPr lang="en-US" sz="1000" dirty="0" err="1" smtClean="0"/>
                <a:t>CRISPRi</a:t>
              </a:r>
              <a:r>
                <a:rPr lang="en-US" sz="1000" dirty="0" smtClean="0"/>
                <a:t>/Genome Editing</a:t>
              </a:r>
            </a:p>
            <a:p>
              <a:r>
                <a:rPr lang="en-US" sz="1000" dirty="0" smtClean="0"/>
                <a:t>Jennifer Page, Manager</a:t>
              </a:r>
            </a:p>
            <a:p>
              <a:endParaRPr lang="en-US" sz="1000" dirty="0"/>
            </a:p>
          </p:txBody>
        </p:sp>
        <p:pic>
          <p:nvPicPr>
            <p:cNvPr id="13" name="Picture 12" descr="Screen Shot 2016-06-06 at 11.35.51 AM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8040" y="3215699"/>
              <a:ext cx="1080871" cy="770885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0" y="5443779"/>
            <a:ext cx="1975206" cy="1379669"/>
            <a:chOff x="3175000" y="4509662"/>
            <a:chExt cx="1975206" cy="1379669"/>
          </a:xfrm>
        </p:grpSpPr>
        <p:sp>
          <p:nvSpPr>
            <p:cNvPr id="29" name="TextBox 28"/>
            <p:cNvSpPr txBox="1"/>
            <p:nvPr/>
          </p:nvSpPr>
          <p:spPr>
            <a:xfrm>
              <a:off x="3175000" y="5489221"/>
              <a:ext cx="19752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hlinkClick r:id="rId15"/>
                </a:rPr>
                <a:t>UCSF </a:t>
              </a:r>
              <a:r>
                <a:rPr lang="en-US" sz="1000" dirty="0" err="1" smtClean="0">
                  <a:hlinkClick r:id="rId15"/>
                </a:rPr>
                <a:t>ViraCore</a:t>
              </a:r>
              <a:endParaRPr lang="en-US" sz="1000" dirty="0" smtClean="0"/>
            </a:p>
            <a:p>
              <a:r>
                <a:rPr lang="en-US" sz="1000" dirty="0" smtClean="0"/>
                <a:t>Michael McManus, Director</a:t>
              </a:r>
              <a:endParaRPr lang="en-US" sz="1000" dirty="0"/>
            </a:p>
          </p:txBody>
        </p:sp>
        <p:pic>
          <p:nvPicPr>
            <p:cNvPr id="30" name="Picture 29" descr="Screen Shot 2016-06-06 at 11.39.58 AM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283590" y="4509662"/>
              <a:ext cx="955861" cy="979560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3739444" y="3662707"/>
            <a:ext cx="17559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hlinkClick r:id="rId17"/>
              </a:rPr>
              <a:t>Gladstone Genomics Core</a:t>
            </a:r>
            <a:endParaRPr lang="en-US" sz="1000" dirty="0" smtClean="0"/>
          </a:p>
          <a:p>
            <a:r>
              <a:rPr lang="en-US" sz="1000" dirty="0" smtClean="0"/>
              <a:t>QC, Library Prep, </a:t>
            </a:r>
            <a:r>
              <a:rPr lang="en-US" sz="1000" dirty="0" err="1" smtClean="0"/>
              <a:t>qPCR</a:t>
            </a:r>
            <a:endParaRPr lang="en-US" sz="1000" dirty="0" smtClean="0"/>
          </a:p>
          <a:p>
            <a:r>
              <a:rPr lang="en-US" sz="1000" dirty="0" smtClean="0"/>
              <a:t>Robert Chadwick, Director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7000" y="70556"/>
            <a:ext cx="166681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 layout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915504" y="2174975"/>
            <a:ext cx="2054617" cy="1487732"/>
            <a:chOff x="0" y="3215699"/>
            <a:chExt cx="2054617" cy="1487732"/>
          </a:xfrm>
        </p:grpSpPr>
        <p:sp>
          <p:nvSpPr>
            <p:cNvPr id="36" name="TextBox 35"/>
            <p:cNvSpPr txBox="1"/>
            <p:nvPr/>
          </p:nvSpPr>
          <p:spPr>
            <a:xfrm>
              <a:off x="0" y="3995545"/>
              <a:ext cx="20546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hlinkClick r:id="rId13" action="ppaction://hlinkfile"/>
                </a:rPr>
                <a:t>ES Cell Targeting Core</a:t>
              </a:r>
              <a:endParaRPr lang="en-US" sz="1000" dirty="0" smtClean="0"/>
            </a:p>
            <a:p>
              <a:r>
                <a:rPr lang="en-US" sz="1000" dirty="0" err="1" smtClean="0"/>
                <a:t>gDNA</a:t>
              </a:r>
              <a:r>
                <a:rPr lang="en-US" sz="1000" dirty="0" smtClean="0"/>
                <a:t>, RNA extraction</a:t>
              </a:r>
            </a:p>
            <a:p>
              <a:r>
                <a:rPr lang="en-US" sz="1000" dirty="0" smtClean="0"/>
                <a:t>Jennifer Page, Manager</a:t>
              </a:r>
            </a:p>
            <a:p>
              <a:endParaRPr lang="en-US" sz="1000" dirty="0"/>
            </a:p>
          </p:txBody>
        </p:sp>
        <p:pic>
          <p:nvPicPr>
            <p:cNvPr id="37" name="Picture 36" descr="Screen Shot 2016-06-06 at 11.35.51 AM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48040" y="3215699"/>
              <a:ext cx="1080871" cy="7708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5050</TotalTime>
  <Words>764</Words>
  <Application>Microsoft Macintosh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Core Visibility on Campus</vt:lpstr>
      <vt:lpstr>Overview</vt:lpstr>
      <vt:lpstr>Problem</vt:lpstr>
      <vt:lpstr>What we currently have available</vt:lpstr>
      <vt:lpstr>Planned Improvements to cores.ucsf.edu</vt:lpstr>
      <vt:lpstr>Proposed new families</vt:lpstr>
      <vt:lpstr>Some Cores may be hard to place into a family</vt:lpstr>
      <vt:lpstr>Coffee Break activity</vt:lpstr>
      <vt:lpstr>PowerPoint Presentation</vt:lpstr>
      <vt:lpstr>Core Families Group Activity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Visibility on Campus</dc:title>
  <dc:creator>Jennifer Page</dc:creator>
  <cp:lastModifiedBy>Jennifer Page</cp:lastModifiedBy>
  <cp:revision>19</cp:revision>
  <dcterms:created xsi:type="dcterms:W3CDTF">2016-06-06T18:27:56Z</dcterms:created>
  <dcterms:modified xsi:type="dcterms:W3CDTF">2016-06-07T17:02:00Z</dcterms:modified>
</cp:coreProperties>
</file>