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61" r:id="rId4"/>
    <p:sldId id="260" r:id="rId5"/>
    <p:sldId id="259" r:id="rId6"/>
    <p:sldId id="262"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756" autoAdjust="0"/>
  </p:normalViewPr>
  <p:slideViewPr>
    <p:cSldViewPr>
      <p:cViewPr varScale="1">
        <p:scale>
          <a:sx n="86" d="100"/>
          <a:sy n="86" d="100"/>
        </p:scale>
        <p:origin x="-99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numRef>
              <c:f>Sheet1!$A$2:$A$9</c:f>
              <c:numCache>
                <c:formatCode>General</c:formatCode>
                <c:ptCount val="8"/>
                <c:pt idx="0">
                  <c:v>2009</c:v>
                </c:pt>
                <c:pt idx="1">
                  <c:v>2010</c:v>
                </c:pt>
                <c:pt idx="2">
                  <c:v>2011</c:v>
                </c:pt>
                <c:pt idx="3">
                  <c:v>2012</c:v>
                </c:pt>
                <c:pt idx="4">
                  <c:v>2013</c:v>
                </c:pt>
                <c:pt idx="5">
                  <c:v>2014</c:v>
                </c:pt>
                <c:pt idx="6">
                  <c:v>2015</c:v>
                </c:pt>
                <c:pt idx="7">
                  <c:v>2016</c:v>
                </c:pt>
              </c:numCache>
            </c:numRef>
          </c:cat>
          <c:val>
            <c:numRef>
              <c:f>Sheet1!#REF!</c:f>
              <c:numCache>
                <c:formatCode>General</c:formatCode>
                <c:ptCount val="1"/>
                <c:pt idx="0">
                  <c:v>1</c:v>
                </c:pt>
              </c:numCache>
            </c:numRef>
          </c:val>
        </c:ser>
        <c:ser>
          <c:idx val="1"/>
          <c:order val="1"/>
          <c:tx>
            <c:strRef>
              <c:f>Sheet1!#REF!</c:f>
              <c:strCache>
                <c:ptCount val="1"/>
                <c:pt idx="0">
                  <c:v>#REF!</c:v>
                </c:pt>
              </c:strCache>
            </c:strRef>
          </c:tx>
          <c:spPr>
            <a:solidFill>
              <a:schemeClr val="accent1"/>
            </a:solidFill>
          </c:spPr>
          <c:invertIfNegative val="0"/>
          <c:cat>
            <c:numRef>
              <c:f>Sheet1!$A$2:$A$9</c:f>
              <c:numCache>
                <c:formatCode>General</c:formatCode>
                <c:ptCount val="8"/>
                <c:pt idx="0">
                  <c:v>2009</c:v>
                </c:pt>
                <c:pt idx="1">
                  <c:v>2010</c:v>
                </c:pt>
                <c:pt idx="2">
                  <c:v>2011</c:v>
                </c:pt>
                <c:pt idx="3">
                  <c:v>2012</c:v>
                </c:pt>
                <c:pt idx="4">
                  <c:v>2013</c:v>
                </c:pt>
                <c:pt idx="5">
                  <c:v>2014</c:v>
                </c:pt>
                <c:pt idx="6">
                  <c:v>2015</c:v>
                </c:pt>
                <c:pt idx="7">
                  <c:v>2016</c:v>
                </c:pt>
              </c:numCache>
            </c:numRef>
          </c:cat>
          <c:val>
            <c:numRef>
              <c:f>Sheet1!$B$2:$B$9</c:f>
              <c:numCache>
                <c:formatCode>General</c:formatCode>
                <c:ptCount val="8"/>
                <c:pt idx="0">
                  <c:v>4800000</c:v>
                </c:pt>
                <c:pt idx="1">
                  <c:v>5500000</c:v>
                </c:pt>
                <c:pt idx="2">
                  <c:v>7900000</c:v>
                </c:pt>
                <c:pt idx="3">
                  <c:v>10100000</c:v>
                </c:pt>
                <c:pt idx="4">
                  <c:v>10100000</c:v>
                </c:pt>
                <c:pt idx="5">
                  <c:v>23400000</c:v>
                </c:pt>
                <c:pt idx="6">
                  <c:v>27100000</c:v>
                </c:pt>
                <c:pt idx="7">
                  <c:v>40000000</c:v>
                </c:pt>
              </c:numCache>
            </c:numRef>
          </c:val>
        </c:ser>
        <c:dLbls>
          <c:showLegendKey val="0"/>
          <c:showVal val="0"/>
          <c:showCatName val="0"/>
          <c:showSerName val="0"/>
          <c:showPercent val="0"/>
          <c:showBubbleSize val="0"/>
        </c:dLbls>
        <c:gapWidth val="150"/>
        <c:axId val="41342464"/>
        <c:axId val="41344000"/>
      </c:barChart>
      <c:catAx>
        <c:axId val="41342464"/>
        <c:scaling>
          <c:orientation val="minMax"/>
        </c:scaling>
        <c:delete val="0"/>
        <c:axPos val="b"/>
        <c:numFmt formatCode="General" sourceLinked="1"/>
        <c:majorTickMark val="out"/>
        <c:minorTickMark val="none"/>
        <c:tickLblPos val="nextTo"/>
        <c:txPr>
          <a:bodyPr/>
          <a:lstStyle/>
          <a:p>
            <a:pPr>
              <a:defRPr sz="1100"/>
            </a:pPr>
            <a:endParaRPr lang="en-US"/>
          </a:p>
        </c:txPr>
        <c:crossAx val="41344000"/>
        <c:crosses val="autoZero"/>
        <c:auto val="1"/>
        <c:lblAlgn val="ctr"/>
        <c:lblOffset val="100"/>
        <c:noMultiLvlLbl val="0"/>
      </c:catAx>
      <c:valAx>
        <c:axId val="41344000"/>
        <c:scaling>
          <c:orientation val="minMax"/>
        </c:scaling>
        <c:delete val="0"/>
        <c:axPos val="l"/>
        <c:majorGridlines/>
        <c:numFmt formatCode="&quot;$&quot;#,##0.0" sourceLinked="0"/>
        <c:majorTickMark val="out"/>
        <c:minorTickMark val="none"/>
        <c:tickLblPos val="nextTo"/>
        <c:txPr>
          <a:bodyPr/>
          <a:lstStyle/>
          <a:p>
            <a:pPr>
              <a:defRPr sz="1400"/>
            </a:pPr>
            <a:endParaRPr lang="en-US"/>
          </a:p>
        </c:txPr>
        <c:crossAx val="41342464"/>
        <c:crosses val="autoZero"/>
        <c:crossBetween val="between"/>
        <c:dispUnits>
          <c:builtInUnit val="millions"/>
          <c:dispUnitsLbl>
            <c:layout/>
          </c:dispUnitsLbl>
        </c:dispUnits>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4FC7CD-96E8-4019-B7E7-AC752DBA60E4}" type="datetimeFigureOut">
              <a:rPr lang="en-US" smtClean="0"/>
              <a:t>6/9/2016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1603E7-5747-4830-B7D8-C27CC9F3D0F6}" type="slidenum">
              <a:rPr lang="en-US" smtClean="0"/>
              <a:t>‹#›</a:t>
            </a:fld>
            <a:endParaRPr lang="en-US"/>
          </a:p>
        </p:txBody>
      </p:sp>
    </p:spTree>
    <p:extLst>
      <p:ext uri="{BB962C8B-B14F-4D97-AF65-F5344CB8AC3E}">
        <p14:creationId xmlns:p14="http://schemas.microsoft.com/office/powerpoint/2010/main" val="3943163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a:t>
            </a:r>
            <a:r>
              <a:rPr lang="en-US" baseline="0" dirty="0" smtClean="0"/>
              <a:t> projects:</a:t>
            </a:r>
          </a:p>
          <a:p>
            <a:r>
              <a:rPr lang="en-US" baseline="0" dirty="0" smtClean="0"/>
              <a:t>	- </a:t>
            </a:r>
            <a:r>
              <a:rPr lang="en-US" baseline="0" dirty="0" err="1" smtClean="0"/>
              <a:t>Biobanking</a:t>
            </a:r>
            <a:r>
              <a:rPr lang="en-US" baseline="0" dirty="0" smtClean="0"/>
              <a:t> software</a:t>
            </a:r>
          </a:p>
          <a:p>
            <a:r>
              <a:rPr lang="en-US" baseline="0" dirty="0" smtClean="0"/>
              <a:t>	- Research Gases reduced helium costs from $24/L back down to $6/L</a:t>
            </a:r>
          </a:p>
          <a:p>
            <a:r>
              <a:rPr lang="en-US" baseline="0" dirty="0" smtClean="0"/>
              <a:t>	- Dry Ice project reduced delivery fees and slashed the cost from $0.29 to $0.24</a:t>
            </a:r>
          </a:p>
          <a:p>
            <a:r>
              <a:rPr lang="en-US" baseline="0" dirty="0" smtClean="0"/>
              <a:t>	- Recycled Paper project increased utilization of 100% PCR paper and reduced the cost by $8 per case.</a:t>
            </a:r>
            <a:endParaRPr lang="en-US" dirty="0"/>
          </a:p>
        </p:txBody>
      </p:sp>
      <p:sp>
        <p:nvSpPr>
          <p:cNvPr id="4" name="Slide Number Placeholder 3"/>
          <p:cNvSpPr>
            <a:spLocks noGrp="1"/>
          </p:cNvSpPr>
          <p:nvPr>
            <p:ph type="sldNum" sz="quarter" idx="10"/>
          </p:nvPr>
        </p:nvSpPr>
        <p:spPr/>
        <p:txBody>
          <a:bodyPr/>
          <a:lstStyle/>
          <a:p>
            <a:fld id="{621603E7-5747-4830-B7D8-C27CC9F3D0F6}" type="slidenum">
              <a:rPr lang="en-US" smtClean="0"/>
              <a:t>4</a:t>
            </a:fld>
            <a:endParaRPr lang="en-US"/>
          </a:p>
        </p:txBody>
      </p:sp>
    </p:spTree>
    <p:extLst>
      <p:ext uri="{BB962C8B-B14F-4D97-AF65-F5344CB8AC3E}">
        <p14:creationId xmlns:p14="http://schemas.microsoft.com/office/powerpoint/2010/main" val="208421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Compliance</a:t>
            </a:r>
            <a:r>
              <a:rPr lang="en-US" baseline="0" dirty="0" smtClean="0"/>
              <a:t> with policy can make your life difficult.  In many cases, our policies align to California/Federal laws and breaking them could land you in a bit of hot water.  Our processes are aligned to satisfy UC policy and applicable laws, so that none of us end up on the front page of the chronicle or in the middle of a scandal or in prison.</a:t>
            </a:r>
          </a:p>
          <a:p>
            <a:endParaRPr lang="en-US" baseline="0" dirty="0" smtClean="0"/>
          </a:p>
          <a:p>
            <a:r>
              <a:rPr lang="en-US" baseline="0" dirty="0" smtClean="0"/>
              <a:t>Examples:</a:t>
            </a:r>
          </a:p>
          <a:p>
            <a:r>
              <a:rPr lang="en-US" baseline="0" dirty="0" smtClean="0"/>
              <a:t>	- UC was recently sued by a supplier for breach of contract.  PI broke a number of policies and ended up in the middle of a messy lawsuit.</a:t>
            </a:r>
          </a:p>
          <a:p>
            <a:r>
              <a:rPr lang="en-US" baseline="0" dirty="0" smtClean="0"/>
              <a:t>	- Many years ago (before my time) a UC official was arrested by the FBI for crimes related to tampering with federal bids.</a:t>
            </a:r>
          </a:p>
          <a:p>
            <a:r>
              <a:rPr lang="en-US" baseline="0" dirty="0" smtClean="0"/>
              <a:t>	- Most common…  We often make people start all over if they break enough policies that we cant salvage the process.+</a:t>
            </a:r>
            <a:endParaRPr lang="en-US" dirty="0"/>
          </a:p>
        </p:txBody>
      </p:sp>
      <p:sp>
        <p:nvSpPr>
          <p:cNvPr id="4" name="Slide Number Placeholder 3"/>
          <p:cNvSpPr>
            <a:spLocks noGrp="1"/>
          </p:cNvSpPr>
          <p:nvPr>
            <p:ph type="sldNum" sz="quarter" idx="10"/>
          </p:nvPr>
        </p:nvSpPr>
        <p:spPr/>
        <p:txBody>
          <a:bodyPr/>
          <a:lstStyle/>
          <a:p>
            <a:fld id="{621603E7-5747-4830-B7D8-C27CC9F3D0F6}" type="slidenum">
              <a:rPr lang="en-US" smtClean="0"/>
              <a:t>5</a:t>
            </a:fld>
            <a:endParaRPr lang="en-US"/>
          </a:p>
        </p:txBody>
      </p:sp>
    </p:spTree>
    <p:extLst>
      <p:ext uri="{BB962C8B-B14F-4D97-AF65-F5344CB8AC3E}">
        <p14:creationId xmlns:p14="http://schemas.microsoft.com/office/powerpoint/2010/main" val="2548205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encourage you to inquire early with your buyer about how to conduct the procurement.</a:t>
            </a:r>
            <a:endParaRPr lang="en-US" dirty="0"/>
          </a:p>
        </p:txBody>
      </p:sp>
      <p:sp>
        <p:nvSpPr>
          <p:cNvPr id="4" name="Slide Number Placeholder 3"/>
          <p:cNvSpPr>
            <a:spLocks noGrp="1"/>
          </p:cNvSpPr>
          <p:nvPr>
            <p:ph type="sldNum" sz="quarter" idx="10"/>
          </p:nvPr>
        </p:nvSpPr>
        <p:spPr/>
        <p:txBody>
          <a:bodyPr/>
          <a:lstStyle/>
          <a:p>
            <a:fld id="{621603E7-5747-4830-B7D8-C27CC9F3D0F6}" type="slidenum">
              <a:rPr lang="en-US" smtClean="0"/>
              <a:t>7</a:t>
            </a:fld>
            <a:endParaRPr lang="en-US"/>
          </a:p>
        </p:txBody>
      </p:sp>
    </p:spTree>
    <p:extLst>
      <p:ext uri="{BB962C8B-B14F-4D97-AF65-F5344CB8AC3E}">
        <p14:creationId xmlns:p14="http://schemas.microsoft.com/office/powerpoint/2010/main" val="1699724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hyperlink" Target="mailto:BearBuy@ucsf.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Supply Chain Management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7498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 are you’re A-Team</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2133600"/>
            <a:ext cx="4671265"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295400" y="1600200"/>
            <a:ext cx="1060227" cy="400110"/>
          </a:xfrm>
          <a:prstGeom prst="rect">
            <a:avLst/>
          </a:prstGeom>
          <a:noFill/>
        </p:spPr>
        <p:txBody>
          <a:bodyPr wrap="none" rtlCol="0">
            <a:spAutoFit/>
          </a:bodyPr>
          <a:lstStyle/>
          <a:p>
            <a:r>
              <a:rPr lang="en-US" sz="2000" dirty="0" smtClean="0"/>
              <a:t>Logistics</a:t>
            </a:r>
            <a:endParaRPr lang="en-US" sz="2000" dirty="0"/>
          </a:p>
        </p:txBody>
      </p:sp>
      <p:sp>
        <p:nvSpPr>
          <p:cNvPr id="6" name="TextBox 5"/>
          <p:cNvSpPr txBox="1"/>
          <p:nvPr/>
        </p:nvSpPr>
        <p:spPr>
          <a:xfrm>
            <a:off x="2590800" y="1600200"/>
            <a:ext cx="2451120" cy="400110"/>
          </a:xfrm>
          <a:prstGeom prst="rect">
            <a:avLst/>
          </a:prstGeom>
          <a:noFill/>
        </p:spPr>
        <p:txBody>
          <a:bodyPr wrap="none" rtlCol="0">
            <a:spAutoFit/>
          </a:bodyPr>
          <a:lstStyle/>
          <a:p>
            <a:r>
              <a:rPr lang="en-US" sz="2000" dirty="0" smtClean="0"/>
              <a:t>Procurement Systems</a:t>
            </a:r>
            <a:endParaRPr lang="en-US" sz="2000" dirty="0"/>
          </a:p>
        </p:txBody>
      </p:sp>
      <p:sp>
        <p:nvSpPr>
          <p:cNvPr id="7" name="TextBox 6"/>
          <p:cNvSpPr txBox="1"/>
          <p:nvPr/>
        </p:nvSpPr>
        <p:spPr>
          <a:xfrm>
            <a:off x="5105400" y="1600200"/>
            <a:ext cx="1320618" cy="400110"/>
          </a:xfrm>
          <a:prstGeom prst="rect">
            <a:avLst/>
          </a:prstGeom>
          <a:noFill/>
        </p:spPr>
        <p:txBody>
          <a:bodyPr wrap="none" rtlCol="0">
            <a:spAutoFit/>
          </a:bodyPr>
          <a:lstStyle/>
          <a:p>
            <a:r>
              <a:rPr lang="en-US" sz="2000" dirty="0" smtClean="0"/>
              <a:t>Purchasing</a:t>
            </a:r>
            <a:endParaRPr lang="en-US" sz="2000" dirty="0"/>
          </a:p>
        </p:txBody>
      </p:sp>
      <p:sp>
        <p:nvSpPr>
          <p:cNvPr id="8" name="TextBox 7"/>
          <p:cNvSpPr txBox="1"/>
          <p:nvPr/>
        </p:nvSpPr>
        <p:spPr>
          <a:xfrm>
            <a:off x="6621914" y="1600200"/>
            <a:ext cx="1081771" cy="400110"/>
          </a:xfrm>
          <a:prstGeom prst="rect">
            <a:avLst/>
          </a:prstGeom>
          <a:noFill/>
        </p:spPr>
        <p:txBody>
          <a:bodyPr wrap="none" rtlCol="0">
            <a:spAutoFit/>
          </a:bodyPr>
          <a:lstStyle/>
          <a:p>
            <a:r>
              <a:rPr lang="en-US" sz="2000" dirty="0" smtClean="0"/>
              <a:t>Sourcing</a:t>
            </a:r>
            <a:endParaRPr lang="en-US" sz="2000" dirty="0"/>
          </a:p>
        </p:txBody>
      </p:sp>
      <p:sp>
        <p:nvSpPr>
          <p:cNvPr id="9" name="TextBox 8"/>
          <p:cNvSpPr txBox="1"/>
          <p:nvPr/>
        </p:nvSpPr>
        <p:spPr>
          <a:xfrm>
            <a:off x="1881719" y="5405877"/>
            <a:ext cx="1155253" cy="369332"/>
          </a:xfrm>
          <a:prstGeom prst="rect">
            <a:avLst/>
          </a:prstGeom>
          <a:noFill/>
        </p:spPr>
        <p:txBody>
          <a:bodyPr wrap="none" rtlCol="0">
            <a:spAutoFit/>
          </a:bodyPr>
          <a:lstStyle/>
          <a:p>
            <a:r>
              <a:rPr lang="en-US" dirty="0" smtClean="0">
                <a:solidFill>
                  <a:schemeClr val="tx1">
                    <a:lumMod val="50000"/>
                    <a:lumOff val="50000"/>
                  </a:schemeClr>
                </a:solidFill>
              </a:rPr>
              <a:t>Disruptors</a:t>
            </a:r>
            <a:endParaRPr lang="en-US" dirty="0">
              <a:solidFill>
                <a:schemeClr val="tx1">
                  <a:lumMod val="50000"/>
                  <a:lumOff val="50000"/>
                </a:schemeClr>
              </a:solidFill>
            </a:endParaRPr>
          </a:p>
        </p:txBody>
      </p:sp>
      <p:sp>
        <p:nvSpPr>
          <p:cNvPr id="10" name="TextBox 9"/>
          <p:cNvSpPr txBox="1"/>
          <p:nvPr/>
        </p:nvSpPr>
        <p:spPr>
          <a:xfrm>
            <a:off x="3589906" y="5439462"/>
            <a:ext cx="2048894" cy="369332"/>
          </a:xfrm>
          <a:prstGeom prst="rect">
            <a:avLst/>
          </a:prstGeom>
          <a:noFill/>
        </p:spPr>
        <p:txBody>
          <a:bodyPr wrap="none" rtlCol="0">
            <a:spAutoFit/>
          </a:bodyPr>
          <a:lstStyle/>
          <a:p>
            <a:r>
              <a:rPr lang="en-US" dirty="0" smtClean="0">
                <a:solidFill>
                  <a:schemeClr val="tx1">
                    <a:lumMod val="50000"/>
                    <a:lumOff val="50000"/>
                  </a:schemeClr>
                </a:solidFill>
              </a:rPr>
              <a:t>Research Advocates</a:t>
            </a:r>
            <a:endParaRPr lang="en-US" dirty="0">
              <a:solidFill>
                <a:schemeClr val="tx1">
                  <a:lumMod val="50000"/>
                  <a:lumOff val="50000"/>
                </a:schemeClr>
              </a:solidFill>
            </a:endParaRPr>
          </a:p>
        </p:txBody>
      </p:sp>
      <p:sp>
        <p:nvSpPr>
          <p:cNvPr id="11" name="TextBox 10"/>
          <p:cNvSpPr txBox="1"/>
          <p:nvPr/>
        </p:nvSpPr>
        <p:spPr>
          <a:xfrm>
            <a:off x="5984208" y="5440531"/>
            <a:ext cx="1178592" cy="369332"/>
          </a:xfrm>
          <a:prstGeom prst="rect">
            <a:avLst/>
          </a:prstGeom>
          <a:noFill/>
        </p:spPr>
        <p:txBody>
          <a:bodyPr wrap="none" rtlCol="0">
            <a:spAutoFit/>
          </a:bodyPr>
          <a:lstStyle/>
          <a:p>
            <a:r>
              <a:rPr lang="en-US" dirty="0" smtClean="0">
                <a:solidFill>
                  <a:schemeClr val="tx1">
                    <a:lumMod val="50000"/>
                    <a:lumOff val="50000"/>
                  </a:schemeClr>
                </a:solidFill>
              </a:rPr>
              <a:t>Innovators</a:t>
            </a:r>
            <a:endParaRPr lang="en-US" dirty="0">
              <a:solidFill>
                <a:schemeClr val="tx1">
                  <a:lumMod val="50000"/>
                  <a:lumOff val="50000"/>
                </a:schemeClr>
              </a:solidFill>
            </a:endParaRPr>
          </a:p>
        </p:txBody>
      </p:sp>
    </p:spTree>
    <p:extLst>
      <p:ext uri="{BB962C8B-B14F-4D97-AF65-F5344CB8AC3E}">
        <p14:creationId xmlns:p14="http://schemas.microsoft.com/office/powerpoint/2010/main" val="3267648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274638"/>
            <a:ext cx="3733800" cy="1143000"/>
          </a:xfrm>
        </p:spPr>
        <p:txBody>
          <a:bodyPr/>
          <a:lstStyle/>
          <a:p>
            <a:pPr algn="r"/>
            <a:r>
              <a:rPr lang="en-US" dirty="0" smtClean="0"/>
              <a:t>saves you time     </a:t>
            </a:r>
            <a:endParaRPr lang="en-US" dirty="0"/>
          </a:p>
        </p:txBody>
      </p:sp>
      <p:pic>
        <p:nvPicPr>
          <p:cNvPr id="2050" name="Picture 2" descr="http://supplychain.berkeley.edu/sites/default/files/styles/panopoly_image_full/public/general/BearBuy%20Webpage%20Logo_8.jpg?itok=2R70jeFr"/>
          <p:cNvPicPr>
            <a:picLocks noChangeAspect="1" noChangeArrowheads="1"/>
          </p:cNvPicPr>
          <p:nvPr/>
        </p:nvPicPr>
        <p:blipFill rotWithShape="1">
          <a:blip r:embed="rId2">
            <a:extLst>
              <a:ext uri="{28A0092B-C50C-407E-A947-70E740481C1C}">
                <a14:useLocalDpi xmlns:a14="http://schemas.microsoft.com/office/drawing/2010/main" val="0"/>
              </a:ext>
            </a:extLst>
          </a:blip>
          <a:srcRect l="9678" t="17034" r="29211" b="16533"/>
          <a:stretch/>
        </p:blipFill>
        <p:spPr bwMode="auto">
          <a:xfrm>
            <a:off x="1460500" y="304800"/>
            <a:ext cx="2887133" cy="9906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16945" y="1929621"/>
            <a:ext cx="1762021" cy="923330"/>
          </a:xfrm>
          <a:prstGeom prst="rect">
            <a:avLst/>
          </a:prstGeom>
          <a:noFill/>
        </p:spPr>
        <p:txBody>
          <a:bodyPr wrap="none" rtlCol="0">
            <a:spAutoFit/>
          </a:bodyPr>
          <a:lstStyle/>
          <a:p>
            <a:r>
              <a:rPr lang="en-US" sz="5400" b="1" dirty="0" smtClean="0"/>
              <a:t>4,500</a:t>
            </a:r>
            <a:endParaRPr lang="en-US" sz="5400" b="1" dirty="0"/>
          </a:p>
        </p:txBody>
      </p:sp>
      <p:sp>
        <p:nvSpPr>
          <p:cNvPr id="5" name="TextBox 4"/>
          <p:cNvSpPr txBox="1"/>
          <p:nvPr/>
        </p:nvSpPr>
        <p:spPr>
          <a:xfrm>
            <a:off x="2317060" y="2037343"/>
            <a:ext cx="2061787" cy="707886"/>
          </a:xfrm>
          <a:prstGeom prst="rect">
            <a:avLst/>
          </a:prstGeom>
          <a:noFill/>
        </p:spPr>
        <p:txBody>
          <a:bodyPr wrap="square" rtlCol="0">
            <a:spAutoFit/>
          </a:bodyPr>
          <a:lstStyle/>
          <a:p>
            <a:r>
              <a:rPr lang="en-US" sz="2000" dirty="0" smtClean="0"/>
              <a:t>Active users in March 2016</a:t>
            </a:r>
            <a:endParaRPr lang="en-US" sz="2000" dirty="0"/>
          </a:p>
        </p:txBody>
      </p:sp>
      <p:sp>
        <p:nvSpPr>
          <p:cNvPr id="7" name="TextBox 6"/>
          <p:cNvSpPr txBox="1"/>
          <p:nvPr/>
        </p:nvSpPr>
        <p:spPr>
          <a:xfrm>
            <a:off x="6512447" y="3168878"/>
            <a:ext cx="2117887" cy="923330"/>
          </a:xfrm>
          <a:prstGeom prst="rect">
            <a:avLst/>
          </a:prstGeom>
          <a:noFill/>
        </p:spPr>
        <p:txBody>
          <a:bodyPr wrap="none" rtlCol="0">
            <a:spAutoFit/>
          </a:bodyPr>
          <a:lstStyle/>
          <a:p>
            <a:r>
              <a:rPr lang="en-US" sz="5400" b="1" dirty="0" smtClean="0"/>
              <a:t>16,000</a:t>
            </a:r>
            <a:endParaRPr lang="en-US" sz="5400" b="1" dirty="0"/>
          </a:p>
        </p:txBody>
      </p:sp>
      <p:sp>
        <p:nvSpPr>
          <p:cNvPr id="8" name="TextBox 7"/>
          <p:cNvSpPr txBox="1"/>
          <p:nvPr/>
        </p:nvSpPr>
        <p:spPr>
          <a:xfrm>
            <a:off x="4378847" y="3276600"/>
            <a:ext cx="2061787" cy="707886"/>
          </a:xfrm>
          <a:prstGeom prst="rect">
            <a:avLst/>
          </a:prstGeom>
          <a:noFill/>
        </p:spPr>
        <p:txBody>
          <a:bodyPr wrap="square" rtlCol="0">
            <a:spAutoFit/>
          </a:bodyPr>
          <a:lstStyle/>
          <a:p>
            <a:pPr algn="r"/>
            <a:r>
              <a:rPr lang="en-US" sz="2000" dirty="0" smtClean="0"/>
              <a:t>PO’s created per month</a:t>
            </a:r>
            <a:endParaRPr lang="en-US" sz="2000" dirty="0"/>
          </a:p>
        </p:txBody>
      </p:sp>
      <p:sp>
        <p:nvSpPr>
          <p:cNvPr id="9" name="TextBox 8"/>
          <p:cNvSpPr txBox="1"/>
          <p:nvPr/>
        </p:nvSpPr>
        <p:spPr>
          <a:xfrm>
            <a:off x="654789" y="4857326"/>
            <a:ext cx="2997937" cy="923330"/>
          </a:xfrm>
          <a:prstGeom prst="rect">
            <a:avLst/>
          </a:prstGeom>
          <a:noFill/>
        </p:spPr>
        <p:txBody>
          <a:bodyPr wrap="none" rtlCol="0">
            <a:spAutoFit/>
          </a:bodyPr>
          <a:lstStyle/>
          <a:p>
            <a:r>
              <a:rPr lang="en-US" sz="5400" b="1" dirty="0" smtClean="0"/>
              <a:t>4,000,000</a:t>
            </a:r>
            <a:endParaRPr lang="en-US" sz="5400" b="1" dirty="0"/>
          </a:p>
        </p:txBody>
      </p:sp>
      <p:sp>
        <p:nvSpPr>
          <p:cNvPr id="10" name="TextBox 9"/>
          <p:cNvSpPr txBox="1"/>
          <p:nvPr/>
        </p:nvSpPr>
        <p:spPr>
          <a:xfrm>
            <a:off x="3602029" y="4832122"/>
            <a:ext cx="2341571" cy="1015663"/>
          </a:xfrm>
          <a:prstGeom prst="rect">
            <a:avLst/>
          </a:prstGeom>
          <a:noFill/>
        </p:spPr>
        <p:txBody>
          <a:bodyPr wrap="square" rtlCol="0">
            <a:spAutoFit/>
          </a:bodyPr>
          <a:lstStyle/>
          <a:p>
            <a:r>
              <a:rPr lang="en-US" sz="2000" dirty="0" smtClean="0"/>
              <a:t>Catalog items with excellent Terms and conditions</a:t>
            </a:r>
            <a:endParaRPr lang="en-US" sz="2000" dirty="0"/>
          </a:p>
        </p:txBody>
      </p:sp>
    </p:spTree>
    <p:extLst>
      <p:ext uri="{BB962C8B-B14F-4D97-AF65-F5344CB8AC3E}">
        <p14:creationId xmlns:p14="http://schemas.microsoft.com/office/powerpoint/2010/main" val="550305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save you money</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918053813"/>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3"/>
          <p:cNvSpPr>
            <a:spLocks noGrp="1"/>
          </p:cNvSpPr>
          <p:nvPr>
            <p:ph sz="half" idx="2"/>
          </p:nvPr>
        </p:nvSpPr>
        <p:spPr/>
        <p:txBody>
          <a:bodyPr/>
          <a:lstStyle/>
          <a:p>
            <a:pPr marL="0" indent="0" algn="ctr">
              <a:buNone/>
            </a:pPr>
            <a:endParaRPr lang="en-US" dirty="0" smtClean="0"/>
          </a:p>
          <a:p>
            <a:pPr marL="0" indent="0" algn="ctr">
              <a:buNone/>
            </a:pPr>
            <a:endParaRPr lang="en-US" dirty="0"/>
          </a:p>
          <a:p>
            <a:pPr marL="0" indent="0" algn="ctr">
              <a:buNone/>
            </a:pPr>
            <a:r>
              <a:rPr lang="en-US" sz="2400" dirty="0" smtClean="0"/>
              <a:t>UCSF Supply Chain team has led all other UC Campus procurement teams in value generation for the past 3 years.  </a:t>
            </a:r>
            <a:endParaRPr lang="en-US" sz="2400" dirty="0"/>
          </a:p>
        </p:txBody>
      </p:sp>
      <p:sp>
        <p:nvSpPr>
          <p:cNvPr id="6" name="TextBox 5"/>
          <p:cNvSpPr txBox="1"/>
          <p:nvPr/>
        </p:nvSpPr>
        <p:spPr>
          <a:xfrm>
            <a:off x="762000" y="6451684"/>
            <a:ext cx="7772400" cy="253916"/>
          </a:xfrm>
          <a:prstGeom prst="rect">
            <a:avLst/>
          </a:prstGeom>
          <a:noFill/>
        </p:spPr>
        <p:txBody>
          <a:bodyPr wrap="square" rtlCol="0">
            <a:spAutoFit/>
          </a:bodyPr>
          <a:lstStyle/>
          <a:p>
            <a:r>
              <a:rPr lang="en-US" sz="1050" dirty="0" smtClean="0"/>
              <a:t>* 2015/2016 Savings from </a:t>
            </a:r>
            <a:r>
              <a:rPr lang="en-US" sz="1050" dirty="0" err="1" smtClean="0"/>
              <a:t>BenefitBank</a:t>
            </a:r>
            <a:r>
              <a:rPr lang="en-US" sz="1050" dirty="0" smtClean="0"/>
              <a:t> program and pulled from </a:t>
            </a:r>
            <a:r>
              <a:rPr lang="en-US" sz="1050" dirty="0" err="1" smtClean="0"/>
              <a:t>SpendRadar</a:t>
            </a:r>
            <a:r>
              <a:rPr lang="en-US" sz="1050" dirty="0" smtClean="0"/>
              <a:t>.  All other years are from UCSF Strategic Sourcing records.</a:t>
            </a:r>
            <a:endParaRPr lang="en-US" sz="1050" dirty="0"/>
          </a:p>
        </p:txBody>
      </p:sp>
    </p:spTree>
    <p:extLst>
      <p:ext uri="{BB962C8B-B14F-4D97-AF65-F5344CB8AC3E}">
        <p14:creationId xmlns:p14="http://schemas.microsoft.com/office/powerpoint/2010/main" val="320605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help with policy</a:t>
            </a:r>
            <a:endParaRPr lang="en-US" dirty="0"/>
          </a:p>
        </p:txBody>
      </p:sp>
      <p:sp>
        <p:nvSpPr>
          <p:cNvPr id="4" name="Content Placeholder 3"/>
          <p:cNvSpPr>
            <a:spLocks noGrp="1"/>
          </p:cNvSpPr>
          <p:nvPr>
            <p:ph sz="half" idx="1"/>
          </p:nvPr>
        </p:nvSpPr>
        <p:spPr/>
        <p:txBody>
          <a:bodyPr/>
          <a:lstStyle/>
          <a:p>
            <a:pPr marL="0" indent="0">
              <a:buNone/>
            </a:pPr>
            <a:endParaRPr lang="en-US" dirty="0" smtClean="0"/>
          </a:p>
          <a:p>
            <a:pPr marL="0" indent="0" algn="ctr">
              <a:buNone/>
            </a:pPr>
            <a:endParaRPr lang="en-US" dirty="0" smtClean="0"/>
          </a:p>
          <a:p>
            <a:pPr marL="0" indent="0" algn="ctr">
              <a:buNone/>
            </a:pPr>
            <a:r>
              <a:rPr lang="en-US" dirty="0" smtClean="0"/>
              <a:t>We help keep you compliant with the 12 different UC procurement policies</a:t>
            </a:r>
          </a:p>
          <a:p>
            <a:endParaRPr lang="en-US" dirty="0" smtClean="0"/>
          </a:p>
          <a:p>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6631" y="1676400"/>
            <a:ext cx="1923969" cy="213360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5631" y="2286000"/>
            <a:ext cx="1923969" cy="2138837"/>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17777" y="2890363"/>
            <a:ext cx="1930823" cy="2138837"/>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83952" y="3652363"/>
            <a:ext cx="1921848" cy="2138837"/>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901525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How/When do I engage?</a:t>
            </a:r>
            <a:endParaRPr lang="en-US" dirty="0"/>
          </a:p>
        </p:txBody>
      </p:sp>
      <p:sp>
        <p:nvSpPr>
          <p:cNvPr id="6" name="Content Placeholder 5"/>
          <p:cNvSpPr>
            <a:spLocks noGrp="1"/>
          </p:cNvSpPr>
          <p:nvPr>
            <p:ph idx="1"/>
          </p:nvPr>
        </p:nvSpPr>
        <p:spPr/>
        <p:txBody>
          <a:bodyPr>
            <a:normAutofit fontScale="77500" lnSpcReduction="20000"/>
          </a:bodyPr>
          <a:lstStyle/>
          <a:p>
            <a:r>
              <a:rPr lang="en-US" sz="3600" dirty="0" smtClean="0"/>
              <a:t>When:</a:t>
            </a:r>
          </a:p>
          <a:p>
            <a:pPr lvl="1"/>
            <a:r>
              <a:rPr lang="en-US" dirty="0" smtClean="0"/>
              <a:t>When </a:t>
            </a:r>
            <a:r>
              <a:rPr lang="en-US" dirty="0" smtClean="0"/>
              <a:t>you have money to spend, know </a:t>
            </a:r>
            <a:r>
              <a:rPr lang="en-US" dirty="0" smtClean="0"/>
              <a:t>what you want, and know what it will do for you.</a:t>
            </a:r>
          </a:p>
          <a:p>
            <a:endParaRPr lang="en-US" dirty="0"/>
          </a:p>
          <a:p>
            <a:pPr lvl="1"/>
            <a:r>
              <a:rPr lang="en-US" dirty="0" smtClean="0"/>
              <a:t>When you have administrative turnover or need help structuring your procurement activities.</a:t>
            </a:r>
          </a:p>
          <a:p>
            <a:endParaRPr lang="en-US" dirty="0" smtClean="0"/>
          </a:p>
          <a:p>
            <a:r>
              <a:rPr lang="en-US" sz="3600" dirty="0" smtClean="0"/>
              <a:t>How:</a:t>
            </a:r>
            <a:endParaRPr lang="en-US" sz="3600" dirty="0"/>
          </a:p>
          <a:p>
            <a:pPr lvl="1"/>
            <a:r>
              <a:rPr lang="en-US" dirty="0" smtClean="0"/>
              <a:t>Email or call your department buyer; they are happy to provide advice.</a:t>
            </a:r>
          </a:p>
          <a:p>
            <a:endParaRPr lang="en-US" dirty="0"/>
          </a:p>
          <a:p>
            <a:pPr lvl="1"/>
            <a:r>
              <a:rPr lang="en-US" dirty="0" smtClean="0"/>
              <a:t>Email </a:t>
            </a:r>
            <a:r>
              <a:rPr lang="en-US" dirty="0" smtClean="0">
                <a:hlinkClick r:id="rId2"/>
              </a:rPr>
              <a:t>BearBuy@ucsf.edu</a:t>
            </a:r>
            <a:r>
              <a:rPr lang="en-US" dirty="0" smtClean="0"/>
              <a:t> and we can send your buyer to you for an introduction.</a:t>
            </a:r>
            <a:endParaRPr lang="en-US" dirty="0"/>
          </a:p>
        </p:txBody>
      </p:sp>
    </p:spTree>
    <p:extLst>
      <p:ext uri="{BB962C8B-B14F-4D97-AF65-F5344CB8AC3E}">
        <p14:creationId xmlns:p14="http://schemas.microsoft.com/office/powerpoint/2010/main" val="4241516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known issues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Timing SCM engagements</a:t>
            </a:r>
          </a:p>
          <a:p>
            <a:pPr lvl="1"/>
            <a:r>
              <a:rPr lang="en-US" dirty="0" smtClean="0"/>
              <a:t>Contact us early for consultation on how to procure your equipment.</a:t>
            </a:r>
          </a:p>
          <a:p>
            <a:pPr lvl="1"/>
            <a:endParaRPr lang="en-US" dirty="0"/>
          </a:p>
          <a:p>
            <a:r>
              <a:rPr lang="en-US" dirty="0"/>
              <a:t>Demos</a:t>
            </a:r>
          </a:p>
          <a:p>
            <a:pPr lvl="1"/>
            <a:r>
              <a:rPr lang="en-US" dirty="0"/>
              <a:t>We can help structure agreements for Demo equipment.  </a:t>
            </a:r>
          </a:p>
          <a:p>
            <a:endParaRPr lang="en-US" dirty="0" smtClean="0"/>
          </a:p>
          <a:p>
            <a:r>
              <a:rPr lang="en-US" dirty="0" smtClean="0"/>
              <a:t>Price</a:t>
            </a:r>
          </a:p>
          <a:p>
            <a:pPr lvl="1"/>
            <a:r>
              <a:rPr lang="en-US" dirty="0" smtClean="0"/>
              <a:t>We have access to pricing people paid for equipment across multiple UC campuses and often times the quotes too.  </a:t>
            </a:r>
          </a:p>
        </p:txBody>
      </p:sp>
    </p:spTree>
    <p:extLst>
      <p:ext uri="{BB962C8B-B14F-4D97-AF65-F5344CB8AC3E}">
        <p14:creationId xmlns:p14="http://schemas.microsoft.com/office/powerpoint/2010/main" val="3366275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6" name="TextBox 5"/>
          <p:cNvSpPr txBox="1"/>
          <p:nvPr/>
        </p:nvSpPr>
        <p:spPr>
          <a:xfrm>
            <a:off x="2694263" y="2895600"/>
            <a:ext cx="4016484" cy="369332"/>
          </a:xfrm>
          <a:prstGeom prst="rect">
            <a:avLst/>
          </a:prstGeom>
          <a:noFill/>
        </p:spPr>
        <p:txBody>
          <a:bodyPr wrap="none" rtlCol="0">
            <a:spAutoFit/>
          </a:bodyPr>
          <a:lstStyle/>
          <a:p>
            <a:r>
              <a:rPr lang="en-US" dirty="0" smtClean="0"/>
              <a:t>SCM loves it when a plan comes together</a:t>
            </a:r>
            <a:endParaRPr lang="en-US" dirty="0"/>
          </a:p>
        </p:txBody>
      </p:sp>
    </p:spTree>
    <p:extLst>
      <p:ext uri="{BB962C8B-B14F-4D97-AF65-F5344CB8AC3E}">
        <p14:creationId xmlns:p14="http://schemas.microsoft.com/office/powerpoint/2010/main" val="3706059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3252</TotalTime>
  <Words>323</Words>
  <Application>Microsoft Office PowerPoint</Application>
  <PresentationFormat>On-screen Show (4:3)</PresentationFormat>
  <Paragraphs>61</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Supply Chain Management</vt:lpstr>
      <vt:lpstr>We are you’re A-Team</vt:lpstr>
      <vt:lpstr>saves you time     </vt:lpstr>
      <vt:lpstr>We save you money</vt:lpstr>
      <vt:lpstr>We help with policy</vt:lpstr>
      <vt:lpstr>How/When do I engage?</vt:lpstr>
      <vt:lpstr>Some known issues</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SCM</dc:title>
  <dc:creator>Clark, Andrew</dc:creator>
  <cp:lastModifiedBy>UCSF</cp:lastModifiedBy>
  <cp:revision>22</cp:revision>
  <cp:lastPrinted>2016-06-01T21:57:48Z</cp:lastPrinted>
  <dcterms:created xsi:type="dcterms:W3CDTF">2006-08-16T00:00:00Z</dcterms:created>
  <dcterms:modified xsi:type="dcterms:W3CDTF">2016-06-09T16:16:09Z</dcterms:modified>
</cp:coreProperties>
</file>