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99" r:id="rId2"/>
    <p:sldId id="306" r:id="rId3"/>
    <p:sldId id="307" r:id="rId4"/>
    <p:sldId id="309" r:id="rId5"/>
    <p:sldId id="285" r:id="rId6"/>
    <p:sldId id="308" r:id="rId7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oldsmith, Jill" initials="JG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8" autoAdjust="0"/>
    <p:restoredTop sz="96568" autoAdjust="0"/>
  </p:normalViewPr>
  <p:slideViewPr>
    <p:cSldViewPr>
      <p:cViewPr>
        <p:scale>
          <a:sx n="70" d="100"/>
          <a:sy n="70" d="100"/>
        </p:scale>
        <p:origin x="-259" y="8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72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780" y="-78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4" cy="465455"/>
          </a:xfrm>
          <a:prstGeom prst="rect">
            <a:avLst/>
          </a:prstGeom>
        </p:spPr>
        <p:txBody>
          <a:bodyPr vert="horz" lIns="93312" tIns="46655" rIns="93312" bIns="4665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4" cy="465455"/>
          </a:xfrm>
          <a:prstGeom prst="rect">
            <a:avLst/>
          </a:prstGeom>
        </p:spPr>
        <p:txBody>
          <a:bodyPr vert="horz" lIns="93312" tIns="46655" rIns="93312" bIns="46655" rtlCol="0"/>
          <a:lstStyle>
            <a:lvl1pPr algn="r">
              <a:defRPr sz="1200"/>
            </a:lvl1pPr>
          </a:lstStyle>
          <a:p>
            <a:fld id="{9D89F6F1-E398-C34F-923E-A18F1B65CCD3}" type="datetimeFigureOut">
              <a:rPr lang="en-US" smtClean="0"/>
              <a:t>6/3/2016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4" cy="465455"/>
          </a:xfrm>
          <a:prstGeom prst="rect">
            <a:avLst/>
          </a:prstGeom>
        </p:spPr>
        <p:txBody>
          <a:bodyPr vert="horz" lIns="93312" tIns="46655" rIns="93312" bIns="4665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4" cy="465455"/>
          </a:xfrm>
          <a:prstGeom prst="rect">
            <a:avLst/>
          </a:prstGeom>
        </p:spPr>
        <p:txBody>
          <a:bodyPr vert="horz" lIns="93312" tIns="46655" rIns="93312" bIns="46655" rtlCol="0" anchor="b"/>
          <a:lstStyle>
            <a:lvl1pPr algn="r">
              <a:defRPr sz="1200"/>
            </a:lvl1pPr>
          </a:lstStyle>
          <a:p>
            <a:fld id="{88550FFF-8646-944C-9B32-816B3BDA02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4765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4" cy="465455"/>
          </a:xfrm>
          <a:prstGeom prst="rect">
            <a:avLst/>
          </a:prstGeom>
        </p:spPr>
        <p:txBody>
          <a:bodyPr vert="horz" lIns="93312" tIns="46655" rIns="93312" bIns="4665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4" cy="465455"/>
          </a:xfrm>
          <a:prstGeom prst="rect">
            <a:avLst/>
          </a:prstGeom>
        </p:spPr>
        <p:txBody>
          <a:bodyPr vert="horz" lIns="93312" tIns="46655" rIns="93312" bIns="46655" rtlCol="0"/>
          <a:lstStyle>
            <a:lvl1pPr algn="r">
              <a:defRPr sz="1200"/>
            </a:lvl1pPr>
          </a:lstStyle>
          <a:p>
            <a:fld id="{DA586065-4B70-4049-A483-BF808761C665}" type="datetimeFigureOut">
              <a:rPr lang="en-US" smtClean="0"/>
              <a:t>6/3/2016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2" tIns="46655" rIns="93312" bIns="4665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4"/>
            <a:ext cx="5618480" cy="4189095"/>
          </a:xfrm>
          <a:prstGeom prst="rect">
            <a:avLst/>
          </a:prstGeom>
        </p:spPr>
        <p:txBody>
          <a:bodyPr vert="horz" lIns="93312" tIns="46655" rIns="93312" bIns="4665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4" cy="465455"/>
          </a:xfrm>
          <a:prstGeom prst="rect">
            <a:avLst/>
          </a:prstGeom>
        </p:spPr>
        <p:txBody>
          <a:bodyPr vert="horz" lIns="93312" tIns="46655" rIns="93312" bIns="4665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4" cy="465455"/>
          </a:xfrm>
          <a:prstGeom prst="rect">
            <a:avLst/>
          </a:prstGeom>
        </p:spPr>
        <p:txBody>
          <a:bodyPr vert="horz" lIns="93312" tIns="46655" rIns="93312" bIns="46655" rtlCol="0" anchor="b"/>
          <a:lstStyle>
            <a:lvl1pPr algn="r">
              <a:defRPr sz="1200"/>
            </a:lvl1pPr>
          </a:lstStyle>
          <a:p>
            <a:fld id="{15068FA9-C8E1-430B-A7EB-285FCE3F4A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9204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This presentation is constructed using UCSF’s recently released Brand Identity model.  See http://identity.ucsf.edu/powerpoint for more details.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[ADD PRESENTATION TITLE: INSERT TAB &gt; HEADER &amp; FOOTER &gt; NOTES AND HANDOUTS]</a:t>
            </a:r>
          </a:p>
        </p:txBody>
      </p:sp>
      <p:sp>
        <p:nvSpPr>
          <p:cNvPr id="68613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816"/>
              </a:spcBef>
              <a:buFont typeface="Arial" pitchFamily="34" charset="0"/>
              <a:buChar char="•"/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1pPr>
            <a:lvl2pPr marL="758153" indent="-291597" eaLnBrk="0" hangingPunct="0">
              <a:spcBef>
                <a:spcPts val="205"/>
              </a:spcBef>
              <a:buFont typeface="Arial" pitchFamily="34" charset="0"/>
              <a:buChar char="•"/>
              <a:defRPr sz="11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2pPr>
            <a:lvl3pPr marL="1166389" indent="-233277" eaLnBrk="0" hangingPunct="0">
              <a:spcBef>
                <a:spcPts val="205"/>
              </a:spcBef>
              <a:buFont typeface="Arial" pitchFamily="34" charset="0"/>
              <a:buChar char="•"/>
              <a:defRPr sz="10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3pPr>
            <a:lvl4pPr marL="1632944" indent="-233277" eaLnBrk="0" hangingPunct="0">
              <a:spcBef>
                <a:spcPts val="205"/>
              </a:spcBef>
              <a:buFont typeface="Arial" pitchFamily="34" charset="0"/>
              <a:buChar char="•"/>
              <a:defRPr sz="10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4pPr>
            <a:lvl5pPr marL="2099498" indent="-233277" eaLnBrk="0" hangingPunct="0">
              <a:spcBef>
                <a:spcPct val="30000"/>
              </a:spcBef>
              <a:buFont typeface="Arial" pitchFamily="34" charset="0"/>
              <a:buChar char="•"/>
              <a:defRPr sz="1000">
                <a:solidFill>
                  <a:schemeClr val="tx1"/>
                </a:solidFill>
                <a:latin typeface="Garamond" pitchFamily="18" charset="0"/>
                <a:ea typeface="MS PGothic" pitchFamily="34" charset="-128"/>
                <a:cs typeface="Arial" pitchFamily="34" charset="0"/>
              </a:defRPr>
            </a:lvl5pPr>
            <a:lvl6pPr marL="2566055" indent="-233277" eaLnBrk="0" fontAlgn="base" hangingPunct="0">
              <a:spcBef>
                <a:spcPct val="30000"/>
              </a:spcBef>
              <a:spcAft>
                <a:spcPct val="0"/>
              </a:spcAft>
              <a:buFont typeface="Arial" pitchFamily="34" charset="0"/>
              <a:buChar char="•"/>
              <a:defRPr sz="1000">
                <a:solidFill>
                  <a:schemeClr val="tx1"/>
                </a:solidFill>
                <a:latin typeface="Garamond" pitchFamily="18" charset="0"/>
                <a:ea typeface="MS PGothic" pitchFamily="34" charset="-128"/>
                <a:cs typeface="Arial" pitchFamily="34" charset="0"/>
              </a:defRPr>
            </a:lvl6pPr>
            <a:lvl7pPr marL="3032610" indent="-233277" eaLnBrk="0" fontAlgn="base" hangingPunct="0">
              <a:spcBef>
                <a:spcPct val="30000"/>
              </a:spcBef>
              <a:spcAft>
                <a:spcPct val="0"/>
              </a:spcAft>
              <a:buFont typeface="Arial" pitchFamily="34" charset="0"/>
              <a:buChar char="•"/>
              <a:defRPr sz="1000">
                <a:solidFill>
                  <a:schemeClr val="tx1"/>
                </a:solidFill>
                <a:latin typeface="Garamond" pitchFamily="18" charset="0"/>
                <a:ea typeface="MS PGothic" pitchFamily="34" charset="-128"/>
                <a:cs typeface="Arial" pitchFamily="34" charset="0"/>
              </a:defRPr>
            </a:lvl7pPr>
            <a:lvl8pPr marL="3499165" indent="-233277" eaLnBrk="0" fontAlgn="base" hangingPunct="0">
              <a:spcBef>
                <a:spcPct val="30000"/>
              </a:spcBef>
              <a:spcAft>
                <a:spcPct val="0"/>
              </a:spcAft>
              <a:buFont typeface="Arial" pitchFamily="34" charset="0"/>
              <a:buChar char="•"/>
              <a:defRPr sz="1000">
                <a:solidFill>
                  <a:schemeClr val="tx1"/>
                </a:solidFill>
                <a:latin typeface="Garamond" pitchFamily="18" charset="0"/>
                <a:ea typeface="MS PGothic" pitchFamily="34" charset="-128"/>
                <a:cs typeface="Arial" pitchFamily="34" charset="0"/>
              </a:defRPr>
            </a:lvl8pPr>
            <a:lvl9pPr marL="3965721" indent="-233277" eaLnBrk="0" fontAlgn="base" hangingPunct="0">
              <a:spcBef>
                <a:spcPct val="30000"/>
              </a:spcBef>
              <a:spcAft>
                <a:spcPct val="0"/>
              </a:spcAft>
              <a:buFont typeface="Arial" pitchFamily="34" charset="0"/>
              <a:buChar char="•"/>
              <a:defRPr sz="1000">
                <a:solidFill>
                  <a:schemeClr val="tx1"/>
                </a:solidFill>
                <a:latin typeface="Garamond" pitchFamily="18" charset="0"/>
                <a:ea typeface="MS PGothic" pitchFamily="34" charset="-128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89A16FA-E46D-478B-8737-DCA33F74460D}" type="datetime1">
              <a:rPr lang="en-US" altLang="en-US" sz="800"/>
              <a:pPr eaLnBrk="1" hangingPunct="1">
                <a:spcBef>
                  <a:spcPct val="0"/>
                </a:spcBef>
                <a:buFontTx/>
                <a:buNone/>
              </a:pPr>
              <a:t>6/3/2016</a:t>
            </a:fld>
            <a:endParaRPr lang="en-US" altLang="en-US" sz="800" dirty="0"/>
          </a:p>
        </p:txBody>
      </p:sp>
      <p:sp>
        <p:nvSpPr>
          <p:cNvPr id="68614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816"/>
              </a:spcBef>
              <a:buFont typeface="Arial" pitchFamily="34" charset="0"/>
              <a:buChar char="•"/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1pPr>
            <a:lvl2pPr marL="758153" indent="-291597" eaLnBrk="0" hangingPunct="0">
              <a:spcBef>
                <a:spcPts val="205"/>
              </a:spcBef>
              <a:buFont typeface="Arial" pitchFamily="34" charset="0"/>
              <a:buChar char="•"/>
              <a:defRPr sz="11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2pPr>
            <a:lvl3pPr marL="1166389" indent="-233277" eaLnBrk="0" hangingPunct="0">
              <a:spcBef>
                <a:spcPts val="205"/>
              </a:spcBef>
              <a:buFont typeface="Arial" pitchFamily="34" charset="0"/>
              <a:buChar char="•"/>
              <a:defRPr sz="10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3pPr>
            <a:lvl4pPr marL="1632944" indent="-233277" eaLnBrk="0" hangingPunct="0">
              <a:spcBef>
                <a:spcPts val="205"/>
              </a:spcBef>
              <a:buFont typeface="Arial" pitchFamily="34" charset="0"/>
              <a:buChar char="•"/>
              <a:defRPr sz="10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4pPr>
            <a:lvl5pPr marL="2099498" indent="-233277" eaLnBrk="0" hangingPunct="0">
              <a:spcBef>
                <a:spcPct val="30000"/>
              </a:spcBef>
              <a:buFont typeface="Arial" pitchFamily="34" charset="0"/>
              <a:buChar char="•"/>
              <a:defRPr sz="1000">
                <a:solidFill>
                  <a:schemeClr val="tx1"/>
                </a:solidFill>
                <a:latin typeface="Garamond" pitchFamily="18" charset="0"/>
                <a:ea typeface="MS PGothic" pitchFamily="34" charset="-128"/>
                <a:cs typeface="Arial" pitchFamily="34" charset="0"/>
              </a:defRPr>
            </a:lvl5pPr>
            <a:lvl6pPr marL="2566055" indent="-233277" eaLnBrk="0" fontAlgn="base" hangingPunct="0">
              <a:spcBef>
                <a:spcPct val="30000"/>
              </a:spcBef>
              <a:spcAft>
                <a:spcPct val="0"/>
              </a:spcAft>
              <a:buFont typeface="Arial" pitchFamily="34" charset="0"/>
              <a:buChar char="•"/>
              <a:defRPr sz="1000">
                <a:solidFill>
                  <a:schemeClr val="tx1"/>
                </a:solidFill>
                <a:latin typeface="Garamond" pitchFamily="18" charset="0"/>
                <a:ea typeface="MS PGothic" pitchFamily="34" charset="-128"/>
                <a:cs typeface="Arial" pitchFamily="34" charset="0"/>
              </a:defRPr>
            </a:lvl6pPr>
            <a:lvl7pPr marL="3032610" indent="-233277" eaLnBrk="0" fontAlgn="base" hangingPunct="0">
              <a:spcBef>
                <a:spcPct val="30000"/>
              </a:spcBef>
              <a:spcAft>
                <a:spcPct val="0"/>
              </a:spcAft>
              <a:buFont typeface="Arial" pitchFamily="34" charset="0"/>
              <a:buChar char="•"/>
              <a:defRPr sz="1000">
                <a:solidFill>
                  <a:schemeClr val="tx1"/>
                </a:solidFill>
                <a:latin typeface="Garamond" pitchFamily="18" charset="0"/>
                <a:ea typeface="MS PGothic" pitchFamily="34" charset="-128"/>
                <a:cs typeface="Arial" pitchFamily="34" charset="0"/>
              </a:defRPr>
            </a:lvl7pPr>
            <a:lvl8pPr marL="3499165" indent="-233277" eaLnBrk="0" fontAlgn="base" hangingPunct="0">
              <a:spcBef>
                <a:spcPct val="30000"/>
              </a:spcBef>
              <a:spcAft>
                <a:spcPct val="0"/>
              </a:spcAft>
              <a:buFont typeface="Arial" pitchFamily="34" charset="0"/>
              <a:buChar char="•"/>
              <a:defRPr sz="1000">
                <a:solidFill>
                  <a:schemeClr val="tx1"/>
                </a:solidFill>
                <a:latin typeface="Garamond" pitchFamily="18" charset="0"/>
                <a:ea typeface="MS PGothic" pitchFamily="34" charset="-128"/>
                <a:cs typeface="Arial" pitchFamily="34" charset="0"/>
              </a:defRPr>
            </a:lvl8pPr>
            <a:lvl9pPr marL="3965721" indent="-233277" eaLnBrk="0" fontAlgn="base" hangingPunct="0">
              <a:spcBef>
                <a:spcPct val="30000"/>
              </a:spcBef>
              <a:spcAft>
                <a:spcPct val="0"/>
              </a:spcAft>
              <a:buFont typeface="Arial" pitchFamily="34" charset="0"/>
              <a:buChar char="•"/>
              <a:defRPr sz="1000">
                <a:solidFill>
                  <a:schemeClr val="tx1"/>
                </a:solidFill>
                <a:latin typeface="Garamond" pitchFamily="18" charset="0"/>
                <a:ea typeface="MS PGothic" pitchFamily="34" charset="-128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C1400D2-A8CA-4665-8872-2894BE8411A8}" type="slidenum">
              <a:rPr lang="en-US" altLang="en-US" sz="800"/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8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068FA9-C8E1-430B-A7EB-285FCE3F4AE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9816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068FA9-C8E1-430B-A7EB-285FCE3F4AE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235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33387" y="6264275"/>
            <a:ext cx="2133600" cy="365125"/>
          </a:xfrm>
          <a:prstGeom prst="rect">
            <a:avLst/>
          </a:prstGeom>
        </p:spPr>
        <p:txBody>
          <a:bodyPr/>
          <a:lstStyle/>
          <a:p>
            <a:fld id="{81C2E40D-97CE-7543-ACD1-3D802EB59E24}" type="datetime1">
              <a:rPr lang="en-US" smtClean="0"/>
              <a:t>6/3/2016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EFB1-DD2A-4618-8A48-12CAFAA439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826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33387" y="6264275"/>
            <a:ext cx="2133600" cy="365125"/>
          </a:xfrm>
          <a:prstGeom prst="rect">
            <a:avLst/>
          </a:prstGeom>
        </p:spPr>
        <p:txBody>
          <a:bodyPr/>
          <a:lstStyle/>
          <a:p>
            <a:fld id="{1F503750-DF55-DF4F-B965-7B1AA54AF03F}" type="datetime1">
              <a:rPr lang="en-US" smtClean="0"/>
              <a:t>6/3/2016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EFB1-DD2A-4618-8A48-12CAFAA439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55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33387" y="6264275"/>
            <a:ext cx="2133600" cy="365125"/>
          </a:xfrm>
          <a:prstGeom prst="rect">
            <a:avLst/>
          </a:prstGeom>
        </p:spPr>
        <p:txBody>
          <a:bodyPr/>
          <a:lstStyle/>
          <a:p>
            <a:fld id="{41993B6D-13ED-4A42-A34C-1AF0AE4C324E}" type="datetime1">
              <a:rPr lang="en-US" smtClean="0"/>
              <a:t>6/3/2016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EFB1-DD2A-4618-8A48-12CAFAA439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4381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External Co-branding White Titl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5" descr="UCSF_sig_navy_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538" y="739775"/>
            <a:ext cx="1389062" cy="90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Title 34"/>
          <p:cNvSpPr>
            <a:spLocks noGrp="1"/>
          </p:cNvSpPr>
          <p:nvPr>
            <p:ph type="title"/>
          </p:nvPr>
        </p:nvSpPr>
        <p:spPr>
          <a:xfrm>
            <a:off x="648605" y="2883538"/>
            <a:ext cx="6595720" cy="618631"/>
          </a:xfrm>
        </p:spPr>
        <p:txBody>
          <a:bodyPr rtlCol="0" anchor="b"/>
          <a:lstStyle>
            <a:lvl1pPr>
              <a:lnSpc>
                <a:spcPct val="95000"/>
              </a:lnSpc>
              <a:def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j-ea"/>
                <a:cs typeface="+mj-cs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Text Placeholder 2"/>
          <p:cNvSpPr>
            <a:spLocks noGrp="1"/>
          </p:cNvSpPr>
          <p:nvPr>
            <p:ph type="body" idx="1"/>
          </p:nvPr>
        </p:nvSpPr>
        <p:spPr>
          <a:xfrm>
            <a:off x="654697" y="3436978"/>
            <a:ext cx="6570016" cy="507831"/>
          </a:xfr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None/>
              <a:defRPr sz="380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47713" y="4350040"/>
            <a:ext cx="6477000" cy="193675"/>
          </a:xfrm>
        </p:spPr>
        <p:txBody>
          <a:bodyPr lIns="0" tIns="0" rIns="0" bIns="0" rtlCol="0"/>
          <a:lstStyle>
            <a:lvl1pPr marL="0" indent="0">
              <a:spcBef>
                <a:spcPts val="0"/>
              </a:spcBef>
              <a:buFontTx/>
              <a:buNone/>
              <a:defRPr lang="en-US" sz="1800" i="0" dirty="0" smtClean="0">
                <a:solidFill>
                  <a:schemeClr val="tx2"/>
                </a:solidFill>
                <a:cs typeface="Arial" pitchFamily="34" charset="0"/>
              </a:defRPr>
            </a:lvl1pPr>
            <a:lvl2pPr>
              <a:defRPr lang="en-US" sz="1800" dirty="0" smtClean="0">
                <a:latin typeface="+mn-lt"/>
              </a:defRPr>
            </a:lvl2pPr>
            <a:lvl3pPr>
              <a:defRPr lang="en-US" sz="1800" dirty="0" smtClean="0">
                <a:latin typeface="+mn-lt"/>
              </a:defRPr>
            </a:lvl3pPr>
            <a:lvl4pPr>
              <a:defRPr lang="en-US" sz="1800" dirty="0" smtClean="0">
                <a:latin typeface="+mn-lt"/>
              </a:defRPr>
            </a:lvl4pPr>
            <a:lvl5pPr>
              <a:defRPr lang="en-US" sz="1800" dirty="0"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1"/>
          </p:nvPr>
        </p:nvSpPr>
        <p:spPr>
          <a:xfrm>
            <a:off x="747713" y="6045200"/>
            <a:ext cx="1925637" cy="239713"/>
          </a:xfrm>
          <a:prstGeom prst="rect">
            <a:avLst/>
          </a:prstGeom>
        </p:spPr>
        <p:txBody>
          <a:bodyPr/>
          <a:lstStyle>
            <a:lvl1pPr>
              <a:defRPr sz="12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349C006-26C7-4D21-837C-BBF6BE789326}" type="datetime1">
              <a:rPr lang="en-US" altLang="en-US"/>
              <a:pPr>
                <a:defRPr/>
              </a:pPr>
              <a:t>6/3/2016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17579887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33387" y="6264275"/>
            <a:ext cx="2133600" cy="365125"/>
          </a:xfrm>
          <a:prstGeom prst="rect">
            <a:avLst/>
          </a:prstGeom>
        </p:spPr>
        <p:txBody>
          <a:bodyPr/>
          <a:lstStyle/>
          <a:p>
            <a:fld id="{A1548971-0565-3341-A490-3BA725F631E1}" type="datetime1">
              <a:rPr lang="en-US" smtClean="0"/>
              <a:t>6/3/2016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EFB1-DD2A-4618-8A48-12CAFAA439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559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33387" y="6264275"/>
            <a:ext cx="2133600" cy="365125"/>
          </a:xfrm>
          <a:prstGeom prst="rect">
            <a:avLst/>
          </a:prstGeom>
        </p:spPr>
        <p:txBody>
          <a:bodyPr/>
          <a:lstStyle/>
          <a:p>
            <a:fld id="{045015C8-1955-FA44-BB13-7C41BF8798FE}" type="datetime1">
              <a:rPr lang="en-US" smtClean="0"/>
              <a:t>6/3/2016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EFB1-DD2A-4618-8A48-12CAFAA439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339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33387" y="6264275"/>
            <a:ext cx="2133600" cy="365125"/>
          </a:xfrm>
          <a:prstGeom prst="rect">
            <a:avLst/>
          </a:prstGeom>
        </p:spPr>
        <p:txBody>
          <a:bodyPr/>
          <a:lstStyle/>
          <a:p>
            <a:fld id="{3664BD84-5FA8-4947-AB9B-0955E878272F}" type="datetime1">
              <a:rPr lang="en-US" smtClean="0"/>
              <a:t>6/3/2016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EFB1-DD2A-4618-8A48-12CAFAA439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281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33387" y="6264275"/>
            <a:ext cx="2133600" cy="365125"/>
          </a:xfrm>
          <a:prstGeom prst="rect">
            <a:avLst/>
          </a:prstGeom>
        </p:spPr>
        <p:txBody>
          <a:bodyPr/>
          <a:lstStyle/>
          <a:p>
            <a:fld id="{1E5671DD-B10E-5742-8DD8-73E694E3D414}" type="datetime1">
              <a:rPr lang="en-US" smtClean="0"/>
              <a:t>6/3/2016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EFB1-DD2A-4618-8A48-12CAFAA439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500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33387" y="6264275"/>
            <a:ext cx="2133600" cy="365125"/>
          </a:xfrm>
          <a:prstGeom prst="rect">
            <a:avLst/>
          </a:prstGeom>
        </p:spPr>
        <p:txBody>
          <a:bodyPr/>
          <a:lstStyle/>
          <a:p>
            <a:fld id="{6D20E133-7FEB-C746-BEFF-F680FE810D0B}" type="datetime1">
              <a:rPr lang="en-US" smtClean="0"/>
              <a:t>6/3/2016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EFB1-DD2A-4618-8A48-12CAFAA439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914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33387" y="6264275"/>
            <a:ext cx="2133600" cy="365125"/>
          </a:xfrm>
          <a:prstGeom prst="rect">
            <a:avLst/>
          </a:prstGeom>
        </p:spPr>
        <p:txBody>
          <a:bodyPr/>
          <a:lstStyle/>
          <a:p>
            <a:fld id="{EAFEA92F-625D-7048-BE31-231DC0EA10CC}" type="datetime1">
              <a:rPr lang="en-US" smtClean="0"/>
              <a:t>6/3/2016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EFB1-DD2A-4618-8A48-12CAFAA439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689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33387" y="6264275"/>
            <a:ext cx="2133600" cy="365125"/>
          </a:xfrm>
          <a:prstGeom prst="rect">
            <a:avLst/>
          </a:prstGeom>
        </p:spPr>
        <p:txBody>
          <a:bodyPr/>
          <a:lstStyle/>
          <a:p>
            <a:fld id="{AC00A3F7-C0B0-7441-A9CC-33AA5E1966E6}" type="datetime1">
              <a:rPr lang="en-US" smtClean="0"/>
              <a:t>6/3/2016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EFB1-DD2A-4618-8A48-12CAFAA439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804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33387" y="6264275"/>
            <a:ext cx="2133600" cy="365125"/>
          </a:xfrm>
          <a:prstGeom prst="rect">
            <a:avLst/>
          </a:prstGeom>
        </p:spPr>
        <p:txBody>
          <a:bodyPr/>
          <a:lstStyle/>
          <a:p>
            <a:fld id="{7DD5CB58-A4AD-E344-A986-2C3362E59BEF}" type="datetime1">
              <a:rPr lang="en-US" smtClean="0"/>
              <a:t>6/3/2016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EFB1-DD2A-4618-8A48-12CAFAA439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870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4EFB1-DD2A-4618-8A48-12CAFAA439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808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14.jpeg"/><Relationship Id="rId18" Type="http://schemas.openxmlformats.org/officeDocument/2006/relationships/image" Target="../media/image19.pn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12" Type="http://schemas.openxmlformats.org/officeDocument/2006/relationships/image" Target="../media/image13.jpeg"/><Relationship Id="rId17" Type="http://schemas.openxmlformats.org/officeDocument/2006/relationships/image" Target="../media/image18.jpe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jpeg"/><Relationship Id="rId15" Type="http://schemas.openxmlformats.org/officeDocument/2006/relationships/image" Target="../media/image1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Relationship Id="rId14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4724400"/>
            <a:ext cx="7772400" cy="1470025"/>
          </a:xfrm>
        </p:spPr>
        <p:txBody>
          <a:bodyPr/>
          <a:lstStyle/>
          <a:p>
            <a:pPr algn="l"/>
            <a:r>
              <a:rPr lang="en-US" sz="3600" dirty="0" smtClean="0"/>
              <a:t>RRP Annual Retreat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800" dirty="0" smtClean="0"/>
              <a:t>June 9, 2016</a:t>
            </a:r>
            <a:endParaRPr lang="en-US" sz="1800" dirty="0"/>
          </a:p>
        </p:txBody>
      </p:sp>
      <p:sp>
        <p:nvSpPr>
          <p:cNvPr id="50181" name="Text Placeholder 4"/>
          <p:cNvSpPr>
            <a:spLocks noGrp="1"/>
          </p:cNvSpPr>
          <p:nvPr>
            <p:ph type="subTitle" idx="1"/>
          </p:nvPr>
        </p:nvSpPr>
        <p:spPr>
          <a:xfrm>
            <a:off x="491898" y="3048000"/>
            <a:ext cx="7599589" cy="1752600"/>
          </a:xfrm>
        </p:spPr>
        <p:txBody>
          <a:bodyPr>
            <a:noAutofit/>
          </a:bodyPr>
          <a:lstStyle/>
          <a:p>
            <a:pPr algn="l">
              <a:spcBef>
                <a:spcPct val="0"/>
              </a:spcBef>
            </a:pPr>
            <a:r>
              <a:rPr lang="en-US" altLang="en-US" sz="4000" b="1" dirty="0" smtClean="0">
                <a:solidFill>
                  <a:schemeClr val="tx1"/>
                </a:solidFill>
              </a:rPr>
              <a:t>Introduction </a:t>
            </a:r>
          </a:p>
          <a:p>
            <a:pPr algn="l">
              <a:spcBef>
                <a:spcPct val="0"/>
              </a:spcBef>
            </a:pPr>
            <a:r>
              <a:rPr lang="en-US" altLang="en-US" sz="4000" b="1" dirty="0" smtClean="0">
                <a:solidFill>
                  <a:schemeClr val="tx1"/>
                </a:solidFill>
              </a:rPr>
              <a:t>UCSF Program Management Office</a:t>
            </a:r>
            <a:endParaRPr altLang="en-US" sz="4000" b="1" dirty="0" smtClean="0">
              <a:solidFill>
                <a:schemeClr val="tx1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189990"/>
            <a:ext cx="1400175" cy="14463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6" name="Picture 5" descr="Macintosh HD:Users:esinclair:Dropbox:Screenshots:Screenshot 2015-02-02 08.14.56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875" y="381000"/>
            <a:ext cx="3086100" cy="808990"/>
          </a:xfrm>
          <a:prstGeom prst="rect">
            <a:avLst/>
          </a:prstGeom>
          <a:solidFill>
            <a:schemeClr val="bg2"/>
          </a:solidFill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7391400" y="2667000"/>
            <a:ext cx="14001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PMO.ucsf.edu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823239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Management Office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Internal </a:t>
            </a:r>
            <a:r>
              <a:rPr lang="en-US" dirty="0"/>
              <a:t>business advisory unit of skilled professionals who provide consulting services to the UCSF </a:t>
            </a:r>
            <a:r>
              <a:rPr lang="en-US" dirty="0" smtClean="0"/>
              <a:t>campus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Projects </a:t>
            </a:r>
            <a:r>
              <a:rPr lang="en-US" dirty="0"/>
              <a:t>that entail complex logistical, technological, process, and management factors.</a:t>
            </a:r>
            <a:br>
              <a:rPr lang="en-US" dirty="0"/>
            </a:br>
            <a:endParaRPr lang="en-US" dirty="0" smtClean="0"/>
          </a:p>
          <a:p>
            <a:r>
              <a:rPr lang="en-US" dirty="0" smtClean="0"/>
              <a:t>Work with </a:t>
            </a:r>
            <a:r>
              <a:rPr lang="en-US" dirty="0"/>
              <a:t>schools and central leaders and their department staff to implement both campus-wide and unit-specific operational improvements.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350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PMO Key Service Offerings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2057400" cy="23805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tx2"/>
                </a:solidFill>
              </a:rPr>
              <a:t>Strategy</a:t>
            </a:r>
            <a:r>
              <a:rPr lang="en-US" dirty="0" smtClean="0"/>
              <a:t> </a:t>
            </a:r>
            <a:r>
              <a:rPr lang="en-US" sz="2000" dirty="0" smtClean="0"/>
              <a:t>Strategic </a:t>
            </a:r>
            <a:r>
              <a:rPr lang="en-US" sz="2000" dirty="0"/>
              <a:t>Planning, Initiative Envisioning, Project Scoping</a:t>
            </a:r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09800" y="1447800"/>
            <a:ext cx="1981200" cy="2743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en-US" b="1" dirty="0" smtClean="0">
                <a:solidFill>
                  <a:srgbClr val="C00000"/>
                </a:solidFill>
              </a:rPr>
              <a:t>Process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Business Process Redesign, Implementation, and Kaizen Workshops</a:t>
            </a:r>
          </a:p>
          <a:p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343400" y="1447800"/>
            <a:ext cx="2209800" cy="2743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en-US" b="1" dirty="0" smtClean="0">
                <a:solidFill>
                  <a:srgbClr val="7030A0"/>
                </a:solidFill>
              </a:rPr>
              <a:t>Technology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7030A0"/>
                </a:solidFill>
              </a:rPr>
              <a:t>Systems  </a:t>
            </a:r>
            <a:r>
              <a:rPr lang="en-US" sz="2000" dirty="0">
                <a:solidFill>
                  <a:srgbClr val="7030A0"/>
                </a:solidFill>
              </a:rPr>
              <a:t>Implementation from Software </a:t>
            </a:r>
            <a:r>
              <a:rPr lang="en-US" sz="2000" cap="all" dirty="0">
                <a:solidFill>
                  <a:srgbClr val="7030A0"/>
                </a:solidFill>
              </a:rPr>
              <a:t> </a:t>
            </a:r>
            <a:r>
              <a:rPr lang="en-US" sz="2000" dirty="0">
                <a:solidFill>
                  <a:srgbClr val="7030A0"/>
                </a:solidFill>
              </a:rPr>
              <a:t>Selection Phase through System Go-Live </a:t>
            </a:r>
            <a:endParaRPr lang="en-US" sz="2000" dirty="0" smtClean="0">
              <a:solidFill>
                <a:srgbClr val="7030A0"/>
              </a:solidFill>
            </a:endParaRPr>
          </a:p>
          <a:p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629400" y="1447800"/>
            <a:ext cx="2362200" cy="2743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en-US" b="1" dirty="0" smtClean="0">
                <a:solidFill>
                  <a:srgbClr val="00B050"/>
                </a:solidFill>
              </a:rPr>
              <a:t>Organization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sz="2000" dirty="0" smtClean="0">
                <a:solidFill>
                  <a:srgbClr val="00B050"/>
                </a:solidFill>
              </a:rPr>
              <a:t>Organization Alignment, Restructuring, consolidation &amp; Shared Services</a:t>
            </a:r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4343401"/>
            <a:ext cx="8229600" cy="20573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anose="05000000000000000000" pitchFamily="2" charset="2"/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Project Management, Facilitation, Change Management, Training and Lean Methods</a:t>
            </a:r>
          </a:p>
          <a:p>
            <a:pPr marL="57150" indent="0" algn="ctr">
              <a:buFont typeface="Wingdings" panose="05000000000000000000" pitchFamily="2" charset="2"/>
              <a:buNone/>
            </a:pPr>
            <a:r>
              <a:rPr lang="en-US" sz="2800" i="1" dirty="0" smtClean="0">
                <a:solidFill>
                  <a:schemeClr val="accent6">
                    <a:lumMod val="75000"/>
                  </a:schemeClr>
                </a:solidFill>
              </a:rPr>
              <a:t>as a component of delivering the above services or as independent functions</a:t>
            </a:r>
            <a:endParaRPr lang="en-US" sz="2800" i="1" u="sng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Slide Number Placeholder 6"/>
          <p:cNvSpPr txBox="1">
            <a:spLocks/>
          </p:cNvSpPr>
          <p:nvPr/>
        </p:nvSpPr>
        <p:spPr bwMode="auto">
          <a:xfrm>
            <a:off x="358775" y="6626225"/>
            <a:ext cx="246063" cy="155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0" latinLnBrk="0" hangingPunct="0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Font typeface="Wingdings" pitchFamily="2" charset="2"/>
              <a:buChar char="§"/>
              <a:defRPr sz="2100"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1pPr>
            <a:lvl2pPr marL="742950" indent="-285750" algn="l" defTabSz="914400" rtl="0" eaLnBrk="0" latinLnBrk="0" hangingPunct="0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2pPr>
            <a:lvl3pPr marL="1143000" indent="-228600" algn="l" defTabSz="914400" rtl="0" eaLnBrk="0" latinLnBrk="0" hangingPunct="0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Font typeface="Arial" pitchFamily="34" charset="0"/>
              <a:buChar char="‒"/>
              <a:defRPr sz="2100"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3pPr>
            <a:lvl4pPr marL="1600200" indent="-228600" algn="l" defTabSz="914400" rtl="0" eaLnBrk="0" latinLnBrk="0" hangingPunct="0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Font typeface="Wingdings" pitchFamily="2" charset="2"/>
              <a:buChar char="§"/>
              <a:defRPr sz="2100"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4pPr>
            <a:lvl5pPr marL="2057400" indent="-228600" algn="l" defTabSz="914400" rtl="0" eaLnBrk="0" latinLnBrk="0" hangingPunct="0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lnSpc>
                <a:spcPct val="90000"/>
              </a:lnSpc>
              <a:spcBef>
                <a:spcPts val="14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lnSpc>
                <a:spcPct val="90000"/>
              </a:lnSpc>
              <a:spcBef>
                <a:spcPts val="14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lnSpc>
                <a:spcPct val="90000"/>
              </a:lnSpc>
              <a:spcBef>
                <a:spcPts val="14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lnSpc>
                <a:spcPct val="90000"/>
              </a:lnSpc>
              <a:spcBef>
                <a:spcPts val="14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C9984E4C-15AE-490C-9E81-28507ECA0D8D}" type="slidenum">
              <a:rPr lang="en-US" altLang="en-US" sz="900" smtClean="0"/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900" dirty="0"/>
          </a:p>
        </p:txBody>
      </p:sp>
    </p:spTree>
    <p:extLst>
      <p:ext uri="{BB962C8B-B14F-4D97-AF65-F5344CB8AC3E}">
        <p14:creationId xmlns:p14="http://schemas.microsoft.com/office/powerpoint/2010/main" val="278450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UCSF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Autofit/>
          </a:bodyPr>
          <a:lstStyle/>
          <a:p>
            <a:r>
              <a:rPr lang="en-US" sz="1800" dirty="0" smtClean="0"/>
              <a:t>Strategic </a:t>
            </a:r>
            <a:r>
              <a:rPr lang="en-US" sz="1800" dirty="0"/>
              <a:t>Planning, Initiative Envisioning, Project Scoping	</a:t>
            </a:r>
          </a:p>
          <a:p>
            <a:pPr lvl="1"/>
            <a:r>
              <a:rPr lang="en-US" sz="1050" dirty="0"/>
              <a:t>Security and Safety Task Force, Spring 2016	</a:t>
            </a:r>
            <a:endParaRPr lang="en-US" sz="1050" dirty="0" smtClean="0"/>
          </a:p>
          <a:p>
            <a:pPr lvl="1"/>
            <a:r>
              <a:rPr lang="en-US" sz="1050" dirty="0" smtClean="0"/>
              <a:t>UC wide P200 </a:t>
            </a:r>
            <a:r>
              <a:rPr lang="en-US" sz="1050" dirty="0"/>
              <a:t>Strategic Workshop Planning, Fall 2015	</a:t>
            </a:r>
          </a:p>
          <a:p>
            <a:pPr lvl="1"/>
            <a:r>
              <a:rPr lang="en-US" sz="1050" dirty="0"/>
              <a:t>RMS Strategic Planning Retreat, Feb 2015	</a:t>
            </a:r>
          </a:p>
          <a:p>
            <a:r>
              <a:rPr lang="en-US" sz="1800" dirty="0" smtClean="0"/>
              <a:t>Business </a:t>
            </a:r>
            <a:r>
              <a:rPr lang="en-US" sz="1800" dirty="0"/>
              <a:t>Process Redesign and Implementation / Kaizen Workshops	</a:t>
            </a:r>
          </a:p>
          <a:p>
            <a:pPr lvl="1"/>
            <a:r>
              <a:rPr lang="en-US" sz="1050" dirty="0" smtClean="0"/>
              <a:t>Core Immunology Lab, Spring 2016</a:t>
            </a:r>
          </a:p>
          <a:p>
            <a:pPr lvl="1"/>
            <a:r>
              <a:rPr lang="en-US" sz="1050" dirty="0" smtClean="0"/>
              <a:t>Asset Management – large research equipment, Spring 2016-ongoing</a:t>
            </a:r>
            <a:r>
              <a:rPr lang="en-US" sz="1050" dirty="0"/>
              <a:t>	</a:t>
            </a:r>
          </a:p>
          <a:p>
            <a:pPr lvl="1"/>
            <a:r>
              <a:rPr lang="en-US" sz="1050" dirty="0" smtClean="0"/>
              <a:t>FSC </a:t>
            </a:r>
            <a:r>
              <a:rPr lang="en-US" sz="1050" dirty="0"/>
              <a:t>Cash Handling, Spring 2015	</a:t>
            </a:r>
          </a:p>
          <a:p>
            <a:pPr lvl="1"/>
            <a:r>
              <a:rPr lang="en-US" sz="1050" dirty="0" smtClean="0"/>
              <a:t>Cell Culture Facility, </a:t>
            </a:r>
            <a:r>
              <a:rPr lang="en-US" sz="1050" dirty="0"/>
              <a:t>Spring 2015	</a:t>
            </a:r>
          </a:p>
          <a:p>
            <a:pPr lvl="1"/>
            <a:r>
              <a:rPr lang="en-US" sz="1050" dirty="0"/>
              <a:t>Post Award, Controller’s Office, Spring 2015	</a:t>
            </a:r>
          </a:p>
          <a:p>
            <a:pPr lvl="1"/>
            <a:r>
              <a:rPr lang="en-US" sz="1050" dirty="0"/>
              <a:t>Chancellor’s Executive Committee, BPI Toolkit, Fall 2014	</a:t>
            </a:r>
          </a:p>
          <a:p>
            <a:r>
              <a:rPr lang="en-US" sz="1800" dirty="0" smtClean="0"/>
              <a:t>Systems </a:t>
            </a:r>
            <a:r>
              <a:rPr lang="en-US" sz="1800" dirty="0"/>
              <a:t>Implementations (from Software Selection through System Go-live</a:t>
            </a:r>
            <a:r>
              <a:rPr lang="en-US" sz="1800" dirty="0" smtClean="0"/>
              <a:t>)</a:t>
            </a:r>
            <a:endParaRPr lang="en-US" sz="1800" dirty="0"/>
          </a:p>
          <a:p>
            <a:pPr lvl="1"/>
            <a:r>
              <a:rPr lang="en-US" sz="1050" dirty="0"/>
              <a:t>BIOS Program: Requirements Gathering, April 2016-June 2016	</a:t>
            </a:r>
          </a:p>
          <a:p>
            <a:pPr lvl="1"/>
            <a:r>
              <a:rPr lang="en-US" sz="1050" dirty="0"/>
              <a:t>CRM, July 2015-ongoing	</a:t>
            </a:r>
          </a:p>
          <a:p>
            <a:pPr lvl="1"/>
            <a:r>
              <a:rPr lang="en-US" sz="1050" dirty="0" smtClean="0"/>
              <a:t>E-Value for SON </a:t>
            </a:r>
            <a:r>
              <a:rPr lang="en-US" sz="1050" dirty="0" smtClean="0"/>
              <a:t>Clinical Placement  2015 and Course Evaluation 2016</a:t>
            </a:r>
            <a:r>
              <a:rPr lang="en-US" sz="1050" dirty="0"/>
              <a:t>	</a:t>
            </a:r>
          </a:p>
          <a:p>
            <a:pPr lvl="1"/>
            <a:r>
              <a:rPr lang="en-US" sz="1050" dirty="0" err="1"/>
              <a:t>Biobanking</a:t>
            </a:r>
            <a:r>
              <a:rPr lang="en-US" sz="1050" dirty="0"/>
              <a:t> Software Selection, Spring-summer 2015	</a:t>
            </a:r>
          </a:p>
          <a:p>
            <a:pPr lvl="1"/>
            <a:r>
              <a:rPr lang="en-US" sz="1050" dirty="0" smtClean="0"/>
              <a:t>Administrative </a:t>
            </a:r>
            <a:r>
              <a:rPr lang="en-US" sz="1050" dirty="0"/>
              <a:t>Systems, 2002-2010	</a:t>
            </a:r>
          </a:p>
          <a:p>
            <a:r>
              <a:rPr lang="en-US" sz="1800" dirty="0" smtClean="0"/>
              <a:t>Organization </a:t>
            </a:r>
            <a:r>
              <a:rPr lang="en-US" sz="1800" dirty="0"/>
              <a:t>Alignment, Restructuring, Consolidation &amp; Shared Services	</a:t>
            </a:r>
          </a:p>
          <a:p>
            <a:pPr lvl="1"/>
            <a:r>
              <a:rPr lang="en-US" sz="1050" dirty="0"/>
              <a:t>Clinical Trials Office Spring 2015	</a:t>
            </a:r>
          </a:p>
          <a:p>
            <a:pPr lvl="1"/>
            <a:r>
              <a:rPr lang="en-US" sz="1050" dirty="0" smtClean="0"/>
              <a:t>Operational </a:t>
            </a:r>
            <a:r>
              <a:rPr lang="en-US" sz="1050" dirty="0"/>
              <a:t>Excellence, </a:t>
            </a:r>
            <a:r>
              <a:rPr lang="en-US" sz="1050" dirty="0" smtClean="0"/>
              <a:t>2008-2011</a:t>
            </a:r>
          </a:p>
          <a:p>
            <a:r>
              <a:rPr lang="en-US" sz="1800" dirty="0" smtClean="0"/>
              <a:t>Project </a:t>
            </a:r>
            <a:r>
              <a:rPr lang="en-US" sz="1800" dirty="0"/>
              <a:t>Management, Facilitation, Change Management &amp; Lean Methods (in addition the above areas)	</a:t>
            </a:r>
          </a:p>
          <a:p>
            <a:pPr lvl="1"/>
            <a:r>
              <a:rPr lang="en-US" sz="1050" dirty="0" smtClean="0"/>
              <a:t>Career Tracks Roll out, Summer 2016</a:t>
            </a:r>
          </a:p>
          <a:p>
            <a:pPr lvl="1"/>
            <a:r>
              <a:rPr lang="en-US" sz="1050" dirty="0" smtClean="0"/>
              <a:t>DUO </a:t>
            </a:r>
            <a:r>
              <a:rPr lang="en-US" sz="1050" dirty="0"/>
              <a:t>2 Factor Rollout, Spring 2015	</a:t>
            </a:r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EFB1-DD2A-4618-8A48-12CAFAA4394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277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21" name="Picture 29" descr="Head shot of Katharine Tul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1" y="4191000"/>
            <a:ext cx="1333500" cy="1171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3" name="Picture 1" descr="Headshot of Mara Fellouri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048000"/>
            <a:ext cx="1181100" cy="1381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4D4E4E"/>
                </a:solidFill>
                <a:effectLst/>
                <a:latin typeface="Helvetica"/>
                <a:cs typeface="Arial" pitchFamily="34" charset="0"/>
              </a:rPr>
              <a:t/>
            </a:r>
            <a:b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4D4E4E"/>
                </a:solidFill>
                <a:effectLst/>
                <a:latin typeface="Helvetica"/>
                <a:cs typeface="Arial" pitchFamily="34" charset="0"/>
              </a:rPr>
            </a:b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5" name="Picture 3" descr="Headshot of Ezra Berg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600201"/>
            <a:ext cx="9906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7" name="Picture 5" descr="Head shot of Ron Campbell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4419600"/>
            <a:ext cx="11811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9" name="Picture 7" descr="Head shot of Goshen Chan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714500"/>
            <a:ext cx="1181100" cy="118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1" name="Picture 9" descr="Head shot of Jill Goldsmith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895600"/>
            <a:ext cx="1181100" cy="118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3" name="Picture 11" descr="Head shot of Kelly Graff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5300" y="4038601"/>
            <a:ext cx="8763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5" name="Picture 13" descr="Headshot of Samantha Heath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600200"/>
            <a:ext cx="990600" cy="118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7" name="Picture 15" descr="Headshot of Rhonda Hostetler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8300" y="2743200"/>
            <a:ext cx="95250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9" name="Picture 17" descr="Headshot of Ahn Jiwajinda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962400"/>
            <a:ext cx="9144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11" name="Picture 19" descr="Headshot of Linda Kittl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0" y="1866900"/>
            <a:ext cx="1181100" cy="118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14" name="Picture 22" descr="Photograph of Jennifer Lo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962400"/>
            <a:ext cx="9144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15" name="Picture 23" descr="Headshot of Erika Luger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100" y="3048000"/>
            <a:ext cx="1181100" cy="118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17" name="Picture 25" descr="Headshot of Leah McKee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5181600"/>
            <a:ext cx="9525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19" name="Picture 27" descr="Headshot of Deborah Nikkel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5029200"/>
            <a:ext cx="952500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143185" y="1197888"/>
            <a:ext cx="1789272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Our Schooling:</a:t>
            </a:r>
            <a:endParaRPr lang="en-US" dirty="0" smtClean="0">
              <a:solidFill>
                <a:schemeClr val="tx2"/>
              </a:solidFill>
            </a:endParaRPr>
          </a:p>
          <a:p>
            <a:r>
              <a:rPr lang="en-US" b="1" i="1" dirty="0" smtClean="0">
                <a:solidFill>
                  <a:schemeClr val="tx2"/>
                </a:solidFill>
              </a:rPr>
              <a:t>Brandeis</a:t>
            </a:r>
          </a:p>
          <a:p>
            <a:r>
              <a:rPr lang="en-US" b="1" i="1" dirty="0" smtClean="0">
                <a:solidFill>
                  <a:schemeClr val="tx2"/>
                </a:solidFill>
              </a:rPr>
              <a:t>Brown</a:t>
            </a:r>
          </a:p>
          <a:p>
            <a:r>
              <a:rPr lang="en-US" b="1" i="1" dirty="0" smtClean="0">
                <a:solidFill>
                  <a:schemeClr val="tx2"/>
                </a:solidFill>
              </a:rPr>
              <a:t>Mount Holyoke</a:t>
            </a:r>
          </a:p>
          <a:p>
            <a:r>
              <a:rPr lang="en-US" b="1" i="1" dirty="0" smtClean="0">
                <a:solidFill>
                  <a:schemeClr val="tx2"/>
                </a:solidFill>
              </a:rPr>
              <a:t>Middlebury</a:t>
            </a:r>
          </a:p>
          <a:p>
            <a:r>
              <a:rPr lang="en-US" b="1" i="1" dirty="0" smtClean="0">
                <a:solidFill>
                  <a:schemeClr val="tx2"/>
                </a:solidFill>
              </a:rPr>
              <a:t>NYU</a:t>
            </a:r>
          </a:p>
          <a:p>
            <a:r>
              <a:rPr lang="en-US" b="1" i="1" dirty="0" smtClean="0">
                <a:solidFill>
                  <a:schemeClr val="tx2"/>
                </a:solidFill>
              </a:rPr>
              <a:t>Raymond</a:t>
            </a:r>
          </a:p>
          <a:p>
            <a:r>
              <a:rPr lang="en-US" b="1" i="1" dirty="0" smtClean="0">
                <a:solidFill>
                  <a:schemeClr val="tx2"/>
                </a:solidFill>
              </a:rPr>
              <a:t>SFSU</a:t>
            </a:r>
          </a:p>
          <a:p>
            <a:r>
              <a:rPr lang="en-US" b="1" i="1" dirty="0" smtClean="0">
                <a:solidFill>
                  <a:schemeClr val="tx2"/>
                </a:solidFill>
              </a:rPr>
              <a:t>SJSU</a:t>
            </a:r>
          </a:p>
          <a:p>
            <a:r>
              <a:rPr lang="en-US" b="1" i="1" dirty="0" smtClean="0">
                <a:solidFill>
                  <a:schemeClr val="tx2"/>
                </a:solidFill>
              </a:rPr>
              <a:t>UCB</a:t>
            </a:r>
          </a:p>
          <a:p>
            <a:r>
              <a:rPr lang="en-US" b="1" i="1" dirty="0" smtClean="0">
                <a:solidFill>
                  <a:schemeClr val="tx2"/>
                </a:solidFill>
              </a:rPr>
              <a:t>UCSD</a:t>
            </a:r>
            <a:endParaRPr lang="en-US" b="1" i="1" dirty="0">
              <a:solidFill>
                <a:schemeClr val="tx2"/>
              </a:solidFill>
            </a:endParaRPr>
          </a:p>
          <a:p>
            <a:r>
              <a:rPr lang="en-US" b="1" i="1" dirty="0" smtClean="0">
                <a:solidFill>
                  <a:schemeClr val="tx2"/>
                </a:solidFill>
              </a:rPr>
              <a:t>UKansas</a:t>
            </a:r>
          </a:p>
          <a:p>
            <a:r>
              <a:rPr lang="en-US" b="1" i="1" dirty="0" smtClean="0">
                <a:solidFill>
                  <a:schemeClr val="tx2"/>
                </a:solidFill>
              </a:rPr>
              <a:t>UNH</a:t>
            </a:r>
          </a:p>
          <a:p>
            <a:r>
              <a:rPr lang="en-US" b="1" i="1" dirty="0" smtClean="0">
                <a:solidFill>
                  <a:schemeClr val="tx2"/>
                </a:solidFill>
              </a:rPr>
              <a:t>UHawaii</a:t>
            </a:r>
          </a:p>
          <a:p>
            <a:r>
              <a:rPr lang="en-US" b="1" i="1" dirty="0" smtClean="0">
                <a:solidFill>
                  <a:schemeClr val="tx2"/>
                </a:solidFill>
              </a:rPr>
              <a:t>UIndiana</a:t>
            </a:r>
          </a:p>
          <a:p>
            <a:r>
              <a:rPr lang="en-US" b="1" i="1" dirty="0" smtClean="0">
                <a:solidFill>
                  <a:schemeClr val="tx2"/>
                </a:solidFill>
              </a:rPr>
              <a:t>UWisconsin</a:t>
            </a:r>
          </a:p>
          <a:p>
            <a:r>
              <a:rPr lang="en-US" b="1" i="1" dirty="0" smtClean="0">
                <a:solidFill>
                  <a:schemeClr val="tx2"/>
                </a:solidFill>
              </a:rPr>
              <a:t>UTexas</a:t>
            </a:r>
          </a:p>
          <a:p>
            <a:r>
              <a:rPr lang="en-US" b="1" i="1" dirty="0" smtClean="0">
                <a:solidFill>
                  <a:schemeClr val="tx2"/>
                </a:solidFill>
              </a:rPr>
              <a:t>Yale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400800" y="1981200"/>
            <a:ext cx="2438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Our Credentials</a:t>
            </a:r>
            <a:r>
              <a:rPr lang="en-US" dirty="0" smtClean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:</a:t>
            </a:r>
            <a:endParaRPr lang="en-US" dirty="0" smtClean="0">
              <a:solidFill>
                <a:srgbClr val="00B050"/>
              </a:solidFill>
            </a:endParaRPr>
          </a:p>
          <a:p>
            <a:pPr algn="r"/>
            <a:r>
              <a:rPr lang="en-US" b="1" i="1" dirty="0" smtClean="0">
                <a:solidFill>
                  <a:srgbClr val="00B050"/>
                </a:solidFill>
              </a:rPr>
              <a:t>5 MBAs</a:t>
            </a:r>
          </a:p>
          <a:p>
            <a:pPr algn="r"/>
            <a:r>
              <a:rPr lang="en-US" b="1" i="1" dirty="0" smtClean="0">
                <a:solidFill>
                  <a:srgbClr val="00B050"/>
                </a:solidFill>
              </a:rPr>
              <a:t>4 MS, MPH, MPS, MPP</a:t>
            </a:r>
          </a:p>
          <a:p>
            <a:pPr algn="r"/>
            <a:r>
              <a:rPr lang="en-US" b="1" i="1" dirty="0">
                <a:solidFill>
                  <a:srgbClr val="00B050"/>
                </a:solidFill>
              </a:rPr>
              <a:t>3</a:t>
            </a:r>
            <a:r>
              <a:rPr lang="en-US" b="1" i="1" dirty="0" smtClean="0">
                <a:solidFill>
                  <a:srgbClr val="00B050"/>
                </a:solidFill>
              </a:rPr>
              <a:t> PMPs</a:t>
            </a:r>
          </a:p>
          <a:p>
            <a:pPr algn="r"/>
            <a:r>
              <a:rPr lang="en-US" b="1" i="1" dirty="0" smtClean="0">
                <a:solidFill>
                  <a:srgbClr val="00B050"/>
                </a:solidFill>
              </a:rPr>
              <a:t>4 Certified Lean Practitioners</a:t>
            </a:r>
          </a:p>
          <a:p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162800" y="3967877"/>
            <a:ext cx="170498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Cumulative Years  Experience</a:t>
            </a:r>
            <a:endParaRPr lang="en-US" i="1" dirty="0">
              <a:solidFill>
                <a:schemeClr val="accent2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r"/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120 yrs in UC</a:t>
            </a:r>
          </a:p>
          <a:p>
            <a:pPr algn="r"/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100 yrs in Management Consulting</a:t>
            </a:r>
          </a:p>
          <a:p>
            <a:pPr algn="r"/>
            <a:endParaRPr lang="en-US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r"/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689022" y="838200"/>
            <a:ext cx="18453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Our Headcount</a:t>
            </a:r>
          </a:p>
          <a:p>
            <a:pPr algn="ctr"/>
            <a:r>
              <a:rPr lang="en-US" b="1" i="1" dirty="0" smtClean="0">
                <a:solidFill>
                  <a:srgbClr val="FF0000"/>
                </a:solidFill>
              </a:rPr>
              <a:t>16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8223" name="Picture 31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47" b="2847"/>
          <a:stretch>
            <a:fillRect/>
          </a:stretch>
        </p:blipFill>
        <p:spPr bwMode="auto">
          <a:xfrm>
            <a:off x="6096000" y="4953000"/>
            <a:ext cx="990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CD6D4"/>
                  </a:outerShdw>
                </a:effectLst>
              </a14:hiddenEffects>
            </a:ext>
          </a:extLst>
        </p:spPr>
      </p:pic>
      <p:sp>
        <p:nvSpPr>
          <p:cNvPr id="19" name="Title 18"/>
          <p:cNvSpPr>
            <a:spLocks noGrp="1"/>
          </p:cNvSpPr>
          <p:nvPr>
            <p:ph type="title" idx="4294967295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The PMO</a:t>
            </a:r>
            <a:r>
              <a:rPr lang="en-US" baseline="0" dirty="0" smtClean="0"/>
              <a:t> Team</a:t>
            </a:r>
            <a:endParaRPr lang="en-US" dirty="0"/>
          </a:p>
        </p:txBody>
      </p:sp>
      <p:sp>
        <p:nvSpPr>
          <p:cNvPr id="43" name="Slide Number Placeholder 6"/>
          <p:cNvSpPr txBox="1">
            <a:spLocks/>
          </p:cNvSpPr>
          <p:nvPr/>
        </p:nvSpPr>
        <p:spPr bwMode="auto">
          <a:xfrm>
            <a:off x="358775" y="6626225"/>
            <a:ext cx="246063" cy="155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0" latinLnBrk="0" hangingPunct="0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Font typeface="Wingdings" pitchFamily="2" charset="2"/>
              <a:buChar char="§"/>
              <a:defRPr sz="2100"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1pPr>
            <a:lvl2pPr marL="742950" indent="-285750" algn="l" defTabSz="914400" rtl="0" eaLnBrk="0" latinLnBrk="0" hangingPunct="0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2pPr>
            <a:lvl3pPr marL="1143000" indent="-228600" algn="l" defTabSz="914400" rtl="0" eaLnBrk="0" latinLnBrk="0" hangingPunct="0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Font typeface="Arial" pitchFamily="34" charset="0"/>
              <a:buChar char="‒"/>
              <a:defRPr sz="2100"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3pPr>
            <a:lvl4pPr marL="1600200" indent="-228600" algn="l" defTabSz="914400" rtl="0" eaLnBrk="0" latinLnBrk="0" hangingPunct="0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Font typeface="Wingdings" pitchFamily="2" charset="2"/>
              <a:buChar char="§"/>
              <a:defRPr sz="2100"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4pPr>
            <a:lvl5pPr marL="2057400" indent="-228600" algn="l" defTabSz="914400" rtl="0" eaLnBrk="0" latinLnBrk="0" hangingPunct="0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lnSpc>
                <a:spcPct val="90000"/>
              </a:lnSpc>
              <a:spcBef>
                <a:spcPts val="14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lnSpc>
                <a:spcPct val="90000"/>
              </a:lnSpc>
              <a:spcBef>
                <a:spcPts val="14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lnSpc>
                <a:spcPct val="90000"/>
              </a:lnSpc>
              <a:spcBef>
                <a:spcPts val="14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lnSpc>
                <a:spcPct val="90000"/>
              </a:lnSpc>
              <a:spcBef>
                <a:spcPts val="14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C9984E4C-15AE-490C-9E81-28507ECA0D8D}" type="slidenum">
              <a:rPr lang="en-US" altLang="en-US" sz="900" smtClean="0"/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 sz="900" dirty="0"/>
          </a:p>
        </p:txBody>
      </p:sp>
    </p:spTree>
    <p:extLst>
      <p:ext uri="{BB962C8B-B14F-4D97-AF65-F5344CB8AC3E}">
        <p14:creationId xmlns:p14="http://schemas.microsoft.com/office/powerpoint/2010/main" val="340115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Participants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0" y="1600200"/>
            <a:ext cx="6400800" cy="45720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6400" b="1" dirty="0" smtClean="0"/>
              <a:t>Linda Kittle, BA, MBA, Director </a:t>
            </a:r>
            <a:r>
              <a:rPr lang="en-US" sz="6400" b="1" dirty="0"/>
              <a:t>&amp; Senior Program </a:t>
            </a:r>
            <a:r>
              <a:rPr lang="en-US" sz="6400" b="1" dirty="0" smtClean="0"/>
              <a:t>Manager</a:t>
            </a:r>
            <a:r>
              <a:rPr lang="en-US" sz="6400" dirty="0"/>
              <a:t/>
            </a:r>
            <a:br>
              <a:rPr lang="en-US" sz="6400" dirty="0"/>
            </a:br>
            <a:endParaRPr lang="en-US" sz="6400" dirty="0" smtClean="0"/>
          </a:p>
          <a:p>
            <a:r>
              <a:rPr lang="en-US" sz="6400" dirty="0" smtClean="0"/>
              <a:t>Thirty years experience in higher education, non-profits and at </a:t>
            </a:r>
            <a:r>
              <a:rPr lang="en-US" sz="6400" dirty="0"/>
              <a:t>multiple </a:t>
            </a:r>
            <a:r>
              <a:rPr lang="en-US" sz="6400" dirty="0" smtClean="0"/>
              <a:t>UC campuses </a:t>
            </a:r>
            <a:r>
              <a:rPr lang="en-US" sz="6400" dirty="0"/>
              <a:t>and the Office of the </a:t>
            </a:r>
            <a:r>
              <a:rPr lang="en-US" sz="6400" dirty="0" smtClean="0"/>
              <a:t>President</a:t>
            </a:r>
            <a:endParaRPr lang="en-US" sz="6400" dirty="0"/>
          </a:p>
          <a:p>
            <a:r>
              <a:rPr lang="en-US" sz="6400" dirty="0"/>
              <a:t>Focus areas include </a:t>
            </a:r>
            <a:r>
              <a:rPr lang="en-US" sz="6400" dirty="0" smtClean="0"/>
              <a:t>strategic planning, process </a:t>
            </a:r>
            <a:r>
              <a:rPr lang="en-US" sz="6400" dirty="0"/>
              <a:t>improvement, </a:t>
            </a:r>
            <a:r>
              <a:rPr lang="en-US" sz="6400" dirty="0" smtClean="0"/>
              <a:t>change and project </a:t>
            </a:r>
            <a:r>
              <a:rPr lang="en-US" sz="6400" dirty="0"/>
              <a:t>management and </a:t>
            </a:r>
            <a:r>
              <a:rPr lang="en-US" sz="6400" dirty="0" smtClean="0"/>
              <a:t>organizational alignment</a:t>
            </a:r>
            <a:endParaRPr lang="en-US" sz="6400" dirty="0"/>
          </a:p>
          <a:p>
            <a:r>
              <a:rPr lang="en-US" sz="6400" dirty="0" smtClean="0"/>
              <a:t>Variety of higher education settings including Academic, Business, IT, Development, and Student Affairs</a:t>
            </a:r>
          </a:p>
          <a:p>
            <a:r>
              <a:rPr lang="en-US" sz="6400" dirty="0" smtClean="0"/>
              <a:t>Previous to UCSF, Special </a:t>
            </a:r>
            <a:r>
              <a:rPr lang="en-US" sz="6400" dirty="0"/>
              <a:t>Assistant to the Executive Vice Chancellor/Campus Provost at </a:t>
            </a:r>
            <a:r>
              <a:rPr lang="en-US" sz="6400" dirty="0" smtClean="0"/>
              <a:t>UCSC</a:t>
            </a:r>
            <a:endParaRPr lang="en-US" sz="6400" b="1" dirty="0" smtClean="0"/>
          </a:p>
          <a:p>
            <a:endParaRPr lang="en-US" sz="6400" b="1" dirty="0"/>
          </a:p>
          <a:p>
            <a:pPr marL="0" indent="0">
              <a:buNone/>
            </a:pPr>
            <a:r>
              <a:rPr lang="en-US" sz="6400" b="1" dirty="0" smtClean="0"/>
              <a:t>Paul Sullivan, BA, MBA, Program </a:t>
            </a:r>
            <a:r>
              <a:rPr lang="en-US" sz="6400" b="1" dirty="0"/>
              <a:t>Manager</a:t>
            </a:r>
            <a:r>
              <a:rPr lang="en-US" sz="6400" dirty="0"/>
              <a:t> </a:t>
            </a:r>
            <a:endParaRPr lang="en-US" sz="6400" dirty="0" smtClean="0"/>
          </a:p>
          <a:p>
            <a:pPr marL="0" indent="0">
              <a:buNone/>
            </a:pPr>
            <a:endParaRPr lang="en-US" sz="6400" dirty="0"/>
          </a:p>
          <a:p>
            <a:r>
              <a:rPr lang="en-US" sz="6400" dirty="0" smtClean="0"/>
              <a:t>Over fifteen years </a:t>
            </a:r>
            <a:r>
              <a:rPr lang="en-US" sz="6400" dirty="0"/>
              <a:t>of management experience </a:t>
            </a:r>
            <a:r>
              <a:rPr lang="en-US" sz="6400" dirty="0" smtClean="0"/>
              <a:t>in technology, business and higher education</a:t>
            </a:r>
          </a:p>
          <a:p>
            <a:r>
              <a:rPr lang="en-US" sz="6400" dirty="0" smtClean="0"/>
              <a:t>Focus areas include process </a:t>
            </a:r>
            <a:r>
              <a:rPr lang="en-US" sz="6400" dirty="0"/>
              <a:t>improvement, business analysis, </a:t>
            </a:r>
            <a:r>
              <a:rPr lang="en-US" sz="6400" dirty="0" smtClean="0"/>
              <a:t> change management and IT implementation projects</a:t>
            </a:r>
            <a:r>
              <a:rPr lang="en-US" sz="6400" dirty="0"/>
              <a:t>. </a:t>
            </a:r>
            <a:endParaRPr lang="en-US" sz="6400" dirty="0" smtClean="0"/>
          </a:p>
          <a:p>
            <a:r>
              <a:rPr lang="en-US" sz="6400" dirty="0" smtClean="0"/>
              <a:t>Paul is certified in Lean operations and management</a:t>
            </a:r>
          </a:p>
          <a:p>
            <a:r>
              <a:rPr lang="en-US" sz="6400" dirty="0" smtClean="0"/>
              <a:t>Previous to UCSF, Business Analyst, IBM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EFB1-DD2A-4618-8A48-12CAFAA43940}" type="slidenum">
              <a:rPr lang="en-US" smtClean="0"/>
              <a:t>6</a:t>
            </a:fld>
            <a:endParaRPr lang="en-US" dirty="0"/>
          </a:p>
        </p:txBody>
      </p:sp>
      <p:pic>
        <p:nvPicPr>
          <p:cNvPr id="3" name="Picture 3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47" b="2847"/>
          <a:stretch>
            <a:fillRect/>
          </a:stretch>
        </p:blipFill>
        <p:spPr bwMode="auto">
          <a:xfrm>
            <a:off x="713014" y="4114800"/>
            <a:ext cx="1191986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CD6D4"/>
                  </a:outerShdw>
                </a:effectLst>
              </a14:hiddenEffects>
            </a:ext>
          </a:extLst>
        </p:spPr>
      </p:pic>
      <p:pic>
        <p:nvPicPr>
          <p:cNvPr id="4" name="Picture 19" descr="Headshot of Linda Kitt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" y="1676400"/>
            <a:ext cx="1181100" cy="118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0628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4550</TotalTime>
  <Words>235</Words>
  <Application>Microsoft Office PowerPoint</Application>
  <PresentationFormat>On-screen Show (4:3)</PresentationFormat>
  <Paragraphs>97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RRP Annual Retreat June 9, 2016</vt:lpstr>
      <vt:lpstr>Program Management Office</vt:lpstr>
      <vt:lpstr>PMO Key Service Offerings</vt:lpstr>
      <vt:lpstr>Sample UCSF Projects</vt:lpstr>
      <vt:lpstr>The PMO Team</vt:lpstr>
      <vt:lpstr>Today’s Participants</vt:lpstr>
    </vt:vector>
  </TitlesOfParts>
  <Company>UCSF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Finance &amp; Administrative Services Five Year Budget and Business Plan, FY 16-20</dc:title>
  <dc:creator>Fellouris, Mara</dc:creator>
  <cp:lastModifiedBy>Kittle, Linda</cp:lastModifiedBy>
  <cp:revision>187</cp:revision>
  <cp:lastPrinted>2016-05-02T15:43:39Z</cp:lastPrinted>
  <dcterms:created xsi:type="dcterms:W3CDTF">2015-04-03T16:59:11Z</dcterms:created>
  <dcterms:modified xsi:type="dcterms:W3CDTF">2016-06-03T14:20:42Z</dcterms:modified>
</cp:coreProperties>
</file>